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279" r:id="rId3"/>
    <p:sldId id="267" r:id="rId4"/>
    <p:sldId id="268" r:id="rId5"/>
    <p:sldId id="266" r:id="rId6"/>
    <p:sldId id="269" r:id="rId7"/>
    <p:sldId id="272" r:id="rId8"/>
    <p:sldId id="273" r:id="rId9"/>
    <p:sldId id="274" r:id="rId10"/>
    <p:sldId id="275" r:id="rId11"/>
    <p:sldId id="276" r:id="rId12"/>
    <p:sldId id="277" r:id="rId13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Assis Tinoco" initials="DAT" lastIdx="14" clrIdx="0">
    <p:extLst>
      <p:ext uri="{19B8F6BF-5375-455C-9EA6-DF929625EA0E}">
        <p15:presenceInfo xmlns:p15="http://schemas.microsoft.com/office/powerpoint/2012/main" userId="S-1-5-21-507921405-2000478354-1801674531-16318" providerId="AD"/>
      </p:ext>
    </p:extLst>
  </p:cmAuthor>
  <p:cmAuthor id="2" name="Stella Maris Abellan" initials="SMA" lastIdx="6" clrIdx="1">
    <p:extLst>
      <p:ext uri="{19B8F6BF-5375-455C-9EA6-DF929625EA0E}">
        <p15:presenceInfo xmlns:p15="http://schemas.microsoft.com/office/powerpoint/2012/main" userId="S-1-5-21-507921405-2000478354-1801674531-11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0" autoAdjust="0"/>
  </p:normalViewPr>
  <p:slideViewPr>
    <p:cSldViewPr>
      <p:cViewPr>
        <p:scale>
          <a:sx n="60" d="100"/>
          <a:sy n="60" d="100"/>
        </p:scale>
        <p:origin x="1392" y="144"/>
      </p:cViewPr>
      <p:guideLst>
        <p:guide orient="horz" pos="324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Acon%20Investments%20Ltd%20ECM%20IPO%20pitch%20for%20Cabo%20Brasil,%20which%20is%20fully%20owned%2002_20\Documents\04.%20Presentations\04.%20Pilot%20Fishing\Support\Support_v1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8937974776028E-4"/>
          <c:y val="0.17594524058769276"/>
          <c:w val="0.8477028620842787"/>
          <c:h val="0.66707106591622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Fiber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E7-414D-9CB5-52F12E9C8F26}"/>
                </c:ext>
              </c:extLst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 formatCode="mmm\-yy">
                  <c:v>44094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1.2</c:v>
                </c:pt>
                <c:pt idx="1">
                  <c:v>1.5</c:v>
                </c:pt>
                <c:pt idx="2">
                  <c:v>2</c:v>
                </c:pt>
                <c:pt idx="3">
                  <c:v>3.3</c:v>
                </c:pt>
                <c:pt idx="4">
                  <c:v>5.8</c:v>
                </c:pt>
                <c:pt idx="5">
                  <c:v>10.199999999999999</c:v>
                </c:pt>
                <c:pt idx="6">
                  <c:v>14.864000000000001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F-4D5A-B1C3-86290DA6D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E7-414D-9CB5-52F12E9C8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 formatCode="mmm\-yy">
                  <c:v>44094</c:v>
                </c:pt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22.7</c:v>
                </c:pt>
                <c:pt idx="1">
                  <c:v>24</c:v>
                </c:pt>
                <c:pt idx="2">
                  <c:v>24.8</c:v>
                </c:pt>
                <c:pt idx="3">
                  <c:v>25.599999999999998</c:v>
                </c:pt>
                <c:pt idx="4">
                  <c:v>25.4</c:v>
                </c:pt>
                <c:pt idx="5">
                  <c:v>22.7</c:v>
                </c:pt>
                <c:pt idx="6">
                  <c:v>20.135999999999999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F-4D5A-B1C3-86290DA6D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E7-414D-9CB5-52F12E9C8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 formatCode="mmm\-yy">
                  <c:v>44094</c:v>
                </c:pt>
              </c:numCache>
            </c:numRef>
          </c:cat>
          <c:val>
            <c:numRef>
              <c:f>Sheet1!$D$2:$D$8</c:f>
              <c:numCache>
                <c:formatCode>0</c:formatCode>
                <c:ptCount val="7"/>
                <c:pt idx="0">
                  <c:v>23.9</c:v>
                </c:pt>
                <c:pt idx="1">
                  <c:v>25.5</c:v>
                </c:pt>
                <c:pt idx="2">
                  <c:v>26.8</c:v>
                </c:pt>
                <c:pt idx="3">
                  <c:v>28.9</c:v>
                </c:pt>
                <c:pt idx="4">
                  <c:v>31.2</c:v>
                </c:pt>
                <c:pt idx="5">
                  <c:v>32.9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F-4D5A-B1C3-86290DA6D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91257472"/>
        <c:axId val="791329792"/>
      </c:barChart>
      <c:catAx>
        <c:axId val="7912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1329792"/>
        <c:crosses val="autoZero"/>
        <c:auto val="1"/>
        <c:lblAlgn val="ctr"/>
        <c:lblOffset val="100"/>
        <c:noMultiLvlLbl val="0"/>
      </c:catAx>
      <c:valAx>
        <c:axId val="791329792"/>
        <c:scaling>
          <c:orientation val="minMax"/>
          <c:max val="4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791257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1.5709455020588572E-3"/>
          <c:y val="0.14403205233545399"/>
          <c:w val="0.30923167676983337"/>
          <c:h val="0.15667058268471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01162295927372E-2"/>
          <c:y val="0"/>
          <c:w val="0.93699767540814527"/>
          <c:h val="0.684831620965293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32-4D43-BA59-2EA91B52169F}"/>
                </c:ext>
              </c:extLst>
            </c:dLbl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Charts!$C$278:$H$278</c:f>
              <c:strCache>
                <c:ptCount val="6"/>
                <c:pt idx="0">
                  <c:v>Dec-15</c:v>
                </c:pt>
                <c:pt idx="1">
                  <c:v>Dec-16</c:v>
                </c:pt>
                <c:pt idx="2">
                  <c:v>Dec-17</c:v>
                </c:pt>
                <c:pt idx="3">
                  <c:v>Dec-18</c:v>
                </c:pt>
                <c:pt idx="4">
                  <c:v>Dec-19</c:v>
                </c:pt>
                <c:pt idx="5">
                  <c:v>Jun-20</c:v>
                </c:pt>
              </c:strCache>
            </c:strRef>
          </c:cat>
          <c:val>
            <c:numRef>
              <c:f>Charts!$C$280:$H$280</c:f>
              <c:numCache>
                <c:formatCode>0%_);\(0%\);0%_);@_)</c:formatCode>
                <c:ptCount val="6"/>
                <c:pt idx="0">
                  <c:v>5.5512973590219623E-2</c:v>
                </c:pt>
                <c:pt idx="1">
                  <c:v>0.10890153525208203</c:v>
                </c:pt>
                <c:pt idx="2">
                  <c:v>0.14852970646364189</c:v>
                </c:pt>
                <c:pt idx="3">
                  <c:v>0.26047840290994745</c:v>
                </c:pt>
                <c:pt idx="4" formatCode="0%">
                  <c:v>0.40754976166124496</c:v>
                </c:pt>
                <c:pt idx="5" formatCode="0%">
                  <c:v>0.49905950641300806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B-459E-93AB-69457DF95B4B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125332665006765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8B-459E-93AB-69457DF95B4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32-4D43-BA59-2EA91B521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Charts!$C$278:$H$278</c:f>
              <c:strCache>
                <c:ptCount val="6"/>
                <c:pt idx="0">
                  <c:v>Dec-15</c:v>
                </c:pt>
                <c:pt idx="1">
                  <c:v>Dec-16</c:v>
                </c:pt>
                <c:pt idx="2">
                  <c:v>Dec-17</c:v>
                </c:pt>
                <c:pt idx="3">
                  <c:v>Dec-18</c:v>
                </c:pt>
                <c:pt idx="4">
                  <c:v>Dec-19</c:v>
                </c:pt>
                <c:pt idx="5">
                  <c:v>Jun-20</c:v>
                </c:pt>
              </c:strCache>
            </c:strRef>
          </c:cat>
          <c:val>
            <c:numRef>
              <c:f>Charts!$C$281:$H$281</c:f>
              <c:numCache>
                <c:formatCode>0%_);\(0%\);0%_);@_)</c:formatCode>
                <c:ptCount val="6"/>
                <c:pt idx="0">
                  <c:v>0.21773938173863197</c:v>
                </c:pt>
                <c:pt idx="1">
                  <c:v>0.24278645577192659</c:v>
                </c:pt>
                <c:pt idx="2">
                  <c:v>0.27270019610924595</c:v>
                </c:pt>
                <c:pt idx="3">
                  <c:v>0.25976278170361072</c:v>
                </c:pt>
                <c:pt idx="4" formatCode="0%">
                  <c:v>0.22785610935680134</c:v>
                </c:pt>
                <c:pt idx="5" formatCode="0%">
                  <c:v>0.20435482959021078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8B-459E-93AB-69457DF95B4B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32-4D43-BA59-2EA91B521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Charts!$C$278:$H$278</c:f>
              <c:strCache>
                <c:ptCount val="6"/>
                <c:pt idx="0">
                  <c:v>Dec-15</c:v>
                </c:pt>
                <c:pt idx="1">
                  <c:v>Dec-16</c:v>
                </c:pt>
                <c:pt idx="2">
                  <c:v>Dec-17</c:v>
                </c:pt>
                <c:pt idx="3">
                  <c:v>Dec-18</c:v>
                </c:pt>
                <c:pt idx="4">
                  <c:v>Dec-19</c:v>
                </c:pt>
                <c:pt idx="5">
                  <c:v>Jun-20</c:v>
                </c:pt>
              </c:strCache>
            </c:strRef>
          </c:cat>
          <c:val>
            <c:numRef>
              <c:f>Charts!$C$282:$H$282</c:f>
              <c:numCache>
                <c:formatCode>0%_);\(0%\);0%_);@_)</c:formatCode>
                <c:ptCount val="6"/>
                <c:pt idx="0">
                  <c:v>0.72674764467114839</c:v>
                </c:pt>
                <c:pt idx="1">
                  <c:v>0.64831200897599139</c:v>
                </c:pt>
                <c:pt idx="2">
                  <c:v>0.57877009742711216</c:v>
                </c:pt>
                <c:pt idx="3">
                  <c:v>0.47975881538644177</c:v>
                </c:pt>
                <c:pt idx="4" formatCode="0%">
                  <c:v>0.3645941289819537</c:v>
                </c:pt>
                <c:pt idx="5" formatCode="0%">
                  <c:v>0.29658566399678116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8B-459E-93AB-69457DF95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0899840"/>
        <c:axId val="781512704"/>
      </c:barChart>
      <c:catAx>
        <c:axId val="7808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1512704"/>
        <c:crosses val="autoZero"/>
        <c:auto val="1"/>
        <c:lblAlgn val="ctr"/>
        <c:lblOffset val="100"/>
        <c:noMultiLvlLbl val="0"/>
      </c:catAx>
      <c:valAx>
        <c:axId val="7815127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_);\(0%\);0%_);@_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08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es-C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0.74477</cdr:x>
      <cdr:y>0.89214</cdr:y>
    </cdr:from>
    <cdr:to>
      <cdr:x>0.83833</cdr:x>
      <cdr:y>0.97786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958112" y="1199925"/>
          <a:ext cx="371600" cy="1152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23/02/2021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1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3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7" y="-8635"/>
            <a:ext cx="10710427" cy="7605690"/>
          </a:xfrm>
          <a:prstGeom prst="rect">
            <a:avLst/>
          </a:prstGeom>
        </p:spPr>
      </p:pic>
      <p:sp>
        <p:nvSpPr>
          <p:cNvPr id="8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Padtec S/A    ©   2021   Todos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baseline="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derechos</a:t>
            </a:r>
            <a:r>
              <a:rPr lang="pt-BR" sz="12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reservados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.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</a:t>
            </a: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</a:rPr>
              <a:t>2020    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Todos os </a:t>
            </a: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</a:rPr>
              <a:t>direitos reservados.   </a:t>
            </a:r>
            <a:endParaRPr lang="pt-BR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8">
            <a:extLst>
              <a:ext uri="{FF2B5EF4-FFF2-40B4-BE49-F238E27FC236}">
                <a16:creationId xmlns:a16="http://schemas.microsoft.com/office/drawing/2014/main" id="{A142C03B-48F7-4FAB-9488-1CE3A3F7B26E}"/>
              </a:ext>
            </a:extLst>
          </p:cNvPr>
          <p:cNvSpPr/>
          <p:nvPr/>
        </p:nvSpPr>
        <p:spPr>
          <a:xfrm>
            <a:off x="3287775" y="2198391"/>
            <a:ext cx="4200198" cy="3818360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45">
            <a:extLst>
              <a:ext uri="{FF2B5EF4-FFF2-40B4-BE49-F238E27FC236}">
                <a16:creationId xmlns:a16="http://schemas.microsoft.com/office/drawing/2014/main" id="{410B8FC9-3035-47FC-B73F-49D92F4FD7CD}"/>
              </a:ext>
            </a:extLst>
          </p:cNvPr>
          <p:cNvSpPr/>
          <p:nvPr/>
        </p:nvSpPr>
        <p:spPr>
          <a:xfrm>
            <a:off x="3098403" y="3813231"/>
            <a:ext cx="353133" cy="353133"/>
          </a:xfrm>
          <a:prstGeom prst="ellipse">
            <a:avLst/>
          </a:prstGeom>
          <a:noFill/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47">
            <a:extLst>
              <a:ext uri="{FF2B5EF4-FFF2-40B4-BE49-F238E27FC236}">
                <a16:creationId xmlns:a16="http://schemas.microsoft.com/office/drawing/2014/main" id="{B36281DD-C4AB-44DA-B30B-1BA7026576D8}"/>
              </a:ext>
            </a:extLst>
          </p:cNvPr>
          <p:cNvSpPr/>
          <p:nvPr/>
        </p:nvSpPr>
        <p:spPr>
          <a:xfrm>
            <a:off x="4230744" y="5697463"/>
            <a:ext cx="192905" cy="1929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48">
            <a:extLst>
              <a:ext uri="{FF2B5EF4-FFF2-40B4-BE49-F238E27FC236}">
                <a16:creationId xmlns:a16="http://schemas.microsoft.com/office/drawing/2014/main" id="{B6A919B1-94F4-4AAE-9A51-75C9536D9758}"/>
              </a:ext>
            </a:extLst>
          </p:cNvPr>
          <p:cNvSpPr/>
          <p:nvPr/>
        </p:nvSpPr>
        <p:spPr>
          <a:xfrm>
            <a:off x="3156607" y="3874041"/>
            <a:ext cx="233751" cy="2337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49">
            <a:extLst>
              <a:ext uri="{FF2B5EF4-FFF2-40B4-BE49-F238E27FC236}">
                <a16:creationId xmlns:a16="http://schemas.microsoft.com/office/drawing/2014/main" id="{51C4E816-CBF1-4B4D-929B-4BB6FDD4EBBF}"/>
              </a:ext>
            </a:extLst>
          </p:cNvPr>
          <p:cNvSpPr/>
          <p:nvPr/>
        </p:nvSpPr>
        <p:spPr>
          <a:xfrm>
            <a:off x="7339987" y="3585895"/>
            <a:ext cx="192905" cy="192905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C94BED13-4F0C-4076-87CB-0544353E3970}"/>
              </a:ext>
            </a:extLst>
          </p:cNvPr>
          <p:cNvSpPr/>
          <p:nvPr/>
        </p:nvSpPr>
        <p:spPr>
          <a:xfrm>
            <a:off x="6166471" y="2265282"/>
            <a:ext cx="233751" cy="233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C2849EBB-A9BC-4C79-9E73-0F7CD3F180B9}"/>
              </a:ext>
            </a:extLst>
          </p:cNvPr>
          <p:cNvSpPr/>
          <p:nvPr/>
        </p:nvSpPr>
        <p:spPr>
          <a:xfrm>
            <a:off x="3273482" y="2307503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30">
            <a:extLst>
              <a:ext uri="{FF2B5EF4-FFF2-40B4-BE49-F238E27FC236}">
                <a16:creationId xmlns:a16="http://schemas.microsoft.com/office/drawing/2014/main" id="{AE2D89BB-2921-4157-8E54-9B195E62F268}"/>
              </a:ext>
            </a:extLst>
          </p:cNvPr>
          <p:cNvSpPr/>
          <p:nvPr/>
        </p:nvSpPr>
        <p:spPr>
          <a:xfrm>
            <a:off x="3239841" y="4649448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31">
            <a:extLst>
              <a:ext uri="{FF2B5EF4-FFF2-40B4-BE49-F238E27FC236}">
                <a16:creationId xmlns:a16="http://schemas.microsoft.com/office/drawing/2014/main" id="{AF4F3514-7364-42F9-9162-BE34A1CCD395}"/>
              </a:ext>
            </a:extLst>
          </p:cNvPr>
          <p:cNvSpPr/>
          <p:nvPr/>
        </p:nvSpPr>
        <p:spPr>
          <a:xfrm>
            <a:off x="6493031" y="4540523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ED176522-411B-4D93-A1B3-7406BC496B19}"/>
              </a:ext>
            </a:extLst>
          </p:cNvPr>
          <p:cNvSpPr/>
          <p:nvPr/>
        </p:nvSpPr>
        <p:spPr>
          <a:xfrm>
            <a:off x="6524242" y="2492319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id="{5748A725-1014-481C-A6AF-81708BA1F49D}"/>
              </a:ext>
            </a:extLst>
          </p:cNvPr>
          <p:cNvSpPr/>
          <p:nvPr/>
        </p:nvSpPr>
        <p:spPr>
          <a:xfrm>
            <a:off x="3907181" y="2610747"/>
            <a:ext cx="2993646" cy="2993648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Empresa-filha da Unicamp Padtec fornece soluções em infraestrutura óptica  para Acessoline - Inova">
            <a:extLst>
              <a:ext uri="{FF2B5EF4-FFF2-40B4-BE49-F238E27FC236}">
                <a16:creationId xmlns:a16="http://schemas.microsoft.com/office/drawing/2014/main" id="{E1DA883C-EEB6-42E0-B990-347873E5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86" y="3830510"/>
            <a:ext cx="2555435" cy="5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nternet Grid - Free Maps and Flags icons">
            <a:extLst>
              <a:ext uri="{FF2B5EF4-FFF2-40B4-BE49-F238E27FC236}">
                <a16:creationId xmlns:a16="http://schemas.microsoft.com/office/drawing/2014/main" id="{5E5FB72E-E7E8-411E-89B6-246F3E2B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43" y="2491822"/>
            <a:ext cx="658824" cy="6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iy Svg Png Icon Free Download (#213096) - OnlineWebFonts.COM">
            <a:extLst>
              <a:ext uri="{FF2B5EF4-FFF2-40B4-BE49-F238E27FC236}">
                <a16:creationId xmlns:a16="http://schemas.microsoft.com/office/drawing/2014/main" id="{EA210753-6A1B-4AFB-8F83-66DBFA89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20" y="2655669"/>
            <a:ext cx="699382" cy="6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ales Growth Icons - Download Free Vector Icons | Noun Project">
            <a:extLst>
              <a:ext uri="{FF2B5EF4-FFF2-40B4-BE49-F238E27FC236}">
                <a16:creationId xmlns:a16="http://schemas.microsoft.com/office/drawing/2014/main" id="{F16DA64D-E579-4067-8836-FC09E68E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86" y="4905170"/>
            <a:ext cx="708600" cy="7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ollecting data icon flat design Royalty Free Vector Image">
            <a:extLst>
              <a:ext uri="{FF2B5EF4-FFF2-40B4-BE49-F238E27FC236}">
                <a16:creationId xmlns:a16="http://schemas.microsoft.com/office/drawing/2014/main" id="{F0FD4616-1ACD-40E4-A28D-D1E62609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 bwMode="auto">
          <a:xfrm>
            <a:off x="6778061" y="4826794"/>
            <a:ext cx="754831" cy="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D4638B3A-494D-45FD-A908-299B262506C1}"/>
              </a:ext>
            </a:extLst>
          </p:cNvPr>
          <p:cNvSpPr txBox="1"/>
          <p:nvPr/>
        </p:nvSpPr>
        <p:spPr>
          <a:xfrm>
            <a:off x="613143" y="1573410"/>
            <a:ext cx="2078834" cy="860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que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calidad sea accesible para todos, aumentando la capacidad de transmisión de datos en fibras ópticas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BB9A248A-AD39-422F-9747-211A6035E980}"/>
              </a:ext>
            </a:extLst>
          </p:cNvPr>
          <p:cNvSpPr txBox="1"/>
          <p:nvPr/>
        </p:nvSpPr>
        <p:spPr>
          <a:xfrm>
            <a:off x="495825" y="4906828"/>
            <a:ext cx="2162511" cy="11099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Soportar el gran aumento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tráfico de datos observado en Brasil y CALA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5F5F027D-2E38-4B08-803A-E785EA02DD1B}"/>
              </a:ext>
            </a:extLst>
          </p:cNvPr>
          <p:cNvSpPr txBox="1"/>
          <p:nvPr/>
        </p:nvSpPr>
        <p:spPr>
          <a:xfrm>
            <a:off x="7478099" y="1715226"/>
            <a:ext cx="2833020" cy="483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la construcción de infraestructura propia de fibra óptica por parte de los clientes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C90FB741-3645-4011-91D4-E4F38FE7FF6E}"/>
              </a:ext>
            </a:extLst>
          </p:cNvPr>
          <p:cNvSpPr txBox="1"/>
          <p:nvPr/>
        </p:nvSpPr>
        <p:spPr>
          <a:xfrm>
            <a:off x="8155618" y="4803556"/>
            <a:ext cx="2155501" cy="763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Transportar y almacenar datos a largas distancias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</a:t>
            </a:r>
            <a:r>
              <a:rPr lang="pt-BR" dirty="0" smtClean="0"/>
              <a:t>qué existimos?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49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mundo inteligentemente conectado que nós fazemos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62">
            <a:extLst>
              <a:ext uri="{FF2B5EF4-FFF2-40B4-BE49-F238E27FC236}">
                <a16:creationId xmlns:a16="http://schemas.microsoft.com/office/drawing/2014/main" id="{26FCED99-CE3C-4AB3-8985-E2BA7861F860}"/>
              </a:ext>
            </a:extLst>
          </p:cNvPr>
          <p:cNvSpPr/>
          <p:nvPr/>
        </p:nvSpPr>
        <p:spPr>
          <a:xfrm>
            <a:off x="5975166" y="4955910"/>
            <a:ext cx="4219461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endParaRPr lang="en-US" sz="1053" b="1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762">
            <a:extLst>
              <a:ext uri="{FF2B5EF4-FFF2-40B4-BE49-F238E27FC236}">
                <a16:creationId xmlns:a16="http://schemas.microsoft.com/office/drawing/2014/main" id="{D9A541C9-6530-4617-BF9A-25E8EDBAF36F}"/>
              </a:ext>
            </a:extLst>
          </p:cNvPr>
          <p:cNvSpPr/>
          <p:nvPr/>
        </p:nvSpPr>
        <p:spPr>
          <a:xfrm>
            <a:off x="5975166" y="3401528"/>
            <a:ext cx="4219461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endParaRPr lang="en-US" sz="1053" b="1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762">
            <a:extLst>
              <a:ext uri="{FF2B5EF4-FFF2-40B4-BE49-F238E27FC236}">
                <a16:creationId xmlns:a16="http://schemas.microsoft.com/office/drawing/2014/main" id="{1D32DEEB-E71B-487A-A32B-8A7682F87097}"/>
              </a:ext>
            </a:extLst>
          </p:cNvPr>
          <p:cNvSpPr/>
          <p:nvPr/>
        </p:nvSpPr>
        <p:spPr>
          <a:xfrm>
            <a:off x="5975166" y="1807487"/>
            <a:ext cx="4219461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endParaRPr lang="en-US" sz="1053" b="1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lowchart: Delay 15">
            <a:extLst>
              <a:ext uri="{FF2B5EF4-FFF2-40B4-BE49-F238E27FC236}">
                <a16:creationId xmlns:a16="http://schemas.microsoft.com/office/drawing/2014/main" id="{97A3D849-9392-4D12-A600-C88C3E225A1D}"/>
              </a:ext>
            </a:extLst>
          </p:cNvPr>
          <p:cNvSpPr/>
          <p:nvPr/>
        </p:nvSpPr>
        <p:spPr>
          <a:xfrm>
            <a:off x="-24873" y="1651660"/>
            <a:ext cx="3153432" cy="4726789"/>
          </a:xfrm>
          <a:custGeom>
            <a:avLst/>
            <a:gdLst>
              <a:gd name="connsiteX0" fmla="*/ 0 w 3200400"/>
              <a:gd name="connsiteY0" fmla="*/ 0 h 2331720"/>
              <a:gd name="connsiteX1" fmla="*/ 1600200 w 3200400"/>
              <a:gd name="connsiteY1" fmla="*/ 0 h 2331720"/>
              <a:gd name="connsiteX2" fmla="*/ 3200400 w 3200400"/>
              <a:gd name="connsiteY2" fmla="*/ 1165860 h 2331720"/>
              <a:gd name="connsiteX3" fmla="*/ 1600200 w 3200400"/>
              <a:gd name="connsiteY3" fmla="*/ 2331720 h 2331720"/>
              <a:gd name="connsiteX4" fmla="*/ 0 w 3200400"/>
              <a:gd name="connsiteY4" fmla="*/ 2331720 h 2331720"/>
              <a:gd name="connsiteX5" fmla="*/ 0 w 3200400"/>
              <a:gd name="connsiteY5" fmla="*/ 0 h 2331720"/>
              <a:gd name="connsiteX0" fmla="*/ 0 w 3200400"/>
              <a:gd name="connsiteY0" fmla="*/ 2331720 h 2331720"/>
              <a:gd name="connsiteX1" fmla="*/ 1600200 w 3200400"/>
              <a:gd name="connsiteY1" fmla="*/ 0 h 2331720"/>
              <a:gd name="connsiteX2" fmla="*/ 3200400 w 3200400"/>
              <a:gd name="connsiteY2" fmla="*/ 1165860 h 2331720"/>
              <a:gd name="connsiteX3" fmla="*/ 1600200 w 3200400"/>
              <a:gd name="connsiteY3" fmla="*/ 2331720 h 2331720"/>
              <a:gd name="connsiteX4" fmla="*/ 0 w 3200400"/>
              <a:gd name="connsiteY4" fmla="*/ 2331720 h 2331720"/>
              <a:gd name="connsiteX0" fmla="*/ 0 w 1600200"/>
              <a:gd name="connsiteY0" fmla="*/ 2331720 h 2331720"/>
              <a:gd name="connsiteX1" fmla="*/ 0 w 1600200"/>
              <a:gd name="connsiteY1" fmla="*/ 0 h 2331720"/>
              <a:gd name="connsiteX2" fmla="*/ 1600200 w 1600200"/>
              <a:gd name="connsiteY2" fmla="*/ 1165860 h 2331720"/>
              <a:gd name="connsiteX3" fmla="*/ 0 w 1600200"/>
              <a:gd name="connsiteY3" fmla="*/ 233172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2331720">
                <a:moveTo>
                  <a:pt x="0" y="2331720"/>
                </a:moveTo>
                <a:lnTo>
                  <a:pt x="0" y="0"/>
                </a:lnTo>
                <a:cubicBezTo>
                  <a:pt x="883766" y="0"/>
                  <a:pt x="1600200" y="521973"/>
                  <a:pt x="1600200" y="1165860"/>
                </a:cubicBezTo>
                <a:cubicBezTo>
                  <a:pt x="1600200" y="1809747"/>
                  <a:pt x="883766" y="2331720"/>
                  <a:pt x="0" y="23317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 err="1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88">
            <a:extLst>
              <a:ext uri="{FF2B5EF4-FFF2-40B4-BE49-F238E27FC236}">
                <a16:creationId xmlns:a16="http://schemas.microsoft.com/office/drawing/2014/main" id="{F090F29F-9444-4524-A05E-FA01DEB50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479874"/>
              </p:ext>
            </p:extLst>
          </p:nvPr>
        </p:nvGraphicFramePr>
        <p:xfrm>
          <a:off x="6188369" y="3401527"/>
          <a:ext cx="3971857" cy="13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87">
            <a:extLst>
              <a:ext uri="{FF2B5EF4-FFF2-40B4-BE49-F238E27FC236}">
                <a16:creationId xmlns:a16="http://schemas.microsoft.com/office/drawing/2014/main" id="{346E19AA-7941-42E6-8E5F-410ABF98A07F}"/>
              </a:ext>
            </a:extLst>
          </p:cNvPr>
          <p:cNvSpPr txBox="1"/>
          <p:nvPr/>
        </p:nvSpPr>
        <p:spPr>
          <a:xfrm>
            <a:off x="6080937" y="3425101"/>
            <a:ext cx="4491228" cy="21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020">
              <a:tabLst>
                <a:tab pos="2660870" algn="l"/>
              </a:tabLst>
              <a:defRPr/>
            </a:pPr>
            <a:r>
              <a:rPr lang="es-ES" sz="789" b="1" dirty="0">
                <a:solidFill>
                  <a:srgbClr val="7A7A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Evolución de los suscriptores de banda ancha fija en </a:t>
            </a:r>
            <a:r>
              <a:rPr lang="es-ES" sz="789" b="1" dirty="0" smtClean="0">
                <a:solidFill>
                  <a:srgbClr val="7A7A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Brasil </a:t>
            </a:r>
            <a:r>
              <a:rPr lang="en-US" sz="789" b="1" dirty="0" smtClean="0">
                <a:solidFill>
                  <a:srgbClr val="7A7A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(mm</a:t>
            </a:r>
            <a:r>
              <a:rPr lang="en-US" sz="789" b="1" dirty="0">
                <a:solidFill>
                  <a:srgbClr val="7A7A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3" name="TextBox 89">
            <a:extLst>
              <a:ext uri="{FF2B5EF4-FFF2-40B4-BE49-F238E27FC236}">
                <a16:creationId xmlns:a16="http://schemas.microsoft.com/office/drawing/2014/main" id="{B20F3F12-E2EF-45D0-A35C-1F23E6ED6A93}"/>
              </a:ext>
            </a:extLst>
          </p:cNvPr>
          <p:cNvSpPr txBox="1"/>
          <p:nvPr/>
        </p:nvSpPr>
        <p:spPr>
          <a:xfrm>
            <a:off x="9631440" y="3993861"/>
            <a:ext cx="424250" cy="152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 smtClean="0">
                <a:solidFill>
                  <a:srgbClr val="D1D1D1">
                    <a:lumMod val="9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(2,7%)</a:t>
            </a:r>
            <a:endParaRPr lang="en-US" sz="614" b="1" dirty="0">
              <a:solidFill>
                <a:srgbClr val="D1D1D1">
                  <a:lumMod val="9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90">
            <a:extLst>
              <a:ext uri="{FF2B5EF4-FFF2-40B4-BE49-F238E27FC236}">
                <a16:creationId xmlns:a16="http://schemas.microsoft.com/office/drawing/2014/main" id="{C31661D7-1698-42E1-9ADC-CFCD7A93D54A}"/>
              </a:ext>
            </a:extLst>
          </p:cNvPr>
          <p:cNvSpPr txBox="1"/>
          <p:nvPr/>
        </p:nvSpPr>
        <p:spPr>
          <a:xfrm>
            <a:off x="9543202" y="3577965"/>
            <a:ext cx="608907" cy="1390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CAGR </a:t>
            </a:r>
            <a:r>
              <a:rPr lang="en-US" sz="614" b="1" baseline="-250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'14-‘20</a:t>
            </a:r>
            <a:endParaRPr lang="en-US" sz="614" b="1" baseline="-25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91">
            <a:extLst>
              <a:ext uri="{FF2B5EF4-FFF2-40B4-BE49-F238E27FC236}">
                <a16:creationId xmlns:a16="http://schemas.microsoft.com/office/drawing/2014/main" id="{662EF601-122F-4A7B-81CF-773DD3A42CA2}"/>
              </a:ext>
            </a:extLst>
          </p:cNvPr>
          <p:cNvSpPr txBox="1"/>
          <p:nvPr/>
        </p:nvSpPr>
        <p:spPr>
          <a:xfrm>
            <a:off x="9684194" y="4261282"/>
            <a:ext cx="318745" cy="16828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54,9%</a:t>
            </a:r>
            <a:endParaRPr lang="en-US" sz="614" b="1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94">
            <a:extLst>
              <a:ext uri="{FF2B5EF4-FFF2-40B4-BE49-F238E27FC236}">
                <a16:creationId xmlns:a16="http://schemas.microsoft.com/office/drawing/2014/main" id="{11C8BDC0-43F1-4A8F-ABF1-E3FFC7C7740C}"/>
              </a:ext>
            </a:extLst>
          </p:cNvPr>
          <p:cNvCxnSpPr/>
          <p:nvPr/>
        </p:nvCxnSpPr>
        <p:spPr>
          <a:xfrm flipV="1">
            <a:off x="9583697" y="3738681"/>
            <a:ext cx="55215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5">
            <a:extLst>
              <a:ext uri="{FF2B5EF4-FFF2-40B4-BE49-F238E27FC236}">
                <a16:creationId xmlns:a16="http://schemas.microsoft.com/office/drawing/2014/main" id="{9C5015E3-58FB-4794-B5B5-898CAE06A19B}"/>
              </a:ext>
            </a:extLst>
          </p:cNvPr>
          <p:cNvSpPr txBox="1"/>
          <p:nvPr/>
        </p:nvSpPr>
        <p:spPr>
          <a:xfrm>
            <a:off x="9631440" y="3692799"/>
            <a:ext cx="424250" cy="2463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7,1%</a:t>
            </a:r>
            <a:endParaRPr lang="en-US" sz="614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96">
            <a:extLst>
              <a:ext uri="{FF2B5EF4-FFF2-40B4-BE49-F238E27FC236}">
                <a16:creationId xmlns:a16="http://schemas.microsoft.com/office/drawing/2014/main" id="{9AA5E3A2-C1BA-4CEA-A57D-41ECF0EC8424}"/>
              </a:ext>
            </a:extLst>
          </p:cNvPr>
          <p:cNvSpPr txBox="1"/>
          <p:nvPr/>
        </p:nvSpPr>
        <p:spPr>
          <a:xfrm>
            <a:off x="6372574" y="3632637"/>
            <a:ext cx="392652" cy="12710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877" b="1" dirty="0">
              <a:solidFill>
                <a:srgbClr val="7A7A7A">
                  <a:lumMod val="40000"/>
                  <a:lumOff val="6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087EF5CC-734F-4F0E-AA30-30A54C0D8EAF}"/>
              </a:ext>
            </a:extLst>
          </p:cNvPr>
          <p:cNvGrpSpPr/>
          <p:nvPr/>
        </p:nvGrpSpPr>
        <p:grpSpPr>
          <a:xfrm>
            <a:off x="5994773" y="1833549"/>
            <a:ext cx="4241056" cy="1492935"/>
            <a:chOff x="6972633" y="4698642"/>
            <a:chExt cx="4835408" cy="1702158"/>
          </a:xfrm>
        </p:grpSpPr>
        <p:graphicFrame>
          <p:nvGraphicFramePr>
            <p:cNvPr id="20" name="Chart 69">
              <a:extLst>
                <a:ext uri="{FF2B5EF4-FFF2-40B4-BE49-F238E27FC236}">
                  <a16:creationId xmlns:a16="http://schemas.microsoft.com/office/drawing/2014/main" id="{2EE541FB-013E-48A3-958D-47A71477E1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4348814"/>
                </p:ext>
              </p:extLst>
            </p:nvPr>
          </p:nvGraphicFramePr>
          <p:xfrm>
            <a:off x="7180703" y="4974718"/>
            <a:ext cx="4434757" cy="1426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Rectangle 80">
              <a:extLst>
                <a:ext uri="{FF2B5EF4-FFF2-40B4-BE49-F238E27FC236}">
                  <a16:creationId xmlns:a16="http://schemas.microsoft.com/office/drawing/2014/main" id="{6C3C5A86-7ECE-4A9B-B967-239F6EAE3B27}"/>
                </a:ext>
              </a:extLst>
            </p:cNvPr>
            <p:cNvSpPr/>
            <p:nvPr/>
          </p:nvSpPr>
          <p:spPr>
            <a:xfrm>
              <a:off x="9817140" y="4790534"/>
              <a:ext cx="83460" cy="8332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02020">
                <a:defRPr/>
              </a:pPr>
              <a:endParaRPr lang="en-US" sz="526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81">
              <a:extLst>
                <a:ext uri="{FF2B5EF4-FFF2-40B4-BE49-F238E27FC236}">
                  <a16:creationId xmlns:a16="http://schemas.microsoft.com/office/drawing/2014/main" id="{793AE626-28E2-48A3-9AF2-F2AB8864F6B6}"/>
                </a:ext>
              </a:extLst>
            </p:cNvPr>
            <p:cNvSpPr txBox="1"/>
            <p:nvPr/>
          </p:nvSpPr>
          <p:spPr>
            <a:xfrm>
              <a:off x="9913014" y="4786068"/>
              <a:ext cx="484433" cy="92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802020">
                <a:defRPr/>
              </a:pPr>
              <a:r>
                <a:rPr lang="en-US" sz="526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&lt; 12Mbps</a:t>
              </a:r>
              <a:endParaRPr lang="en-US" sz="526" baseline="-25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78">
              <a:extLst>
                <a:ext uri="{FF2B5EF4-FFF2-40B4-BE49-F238E27FC236}">
                  <a16:creationId xmlns:a16="http://schemas.microsoft.com/office/drawing/2014/main" id="{87C05363-6D1D-4B1A-919E-C1CFF13E4A87}"/>
                </a:ext>
              </a:extLst>
            </p:cNvPr>
            <p:cNvSpPr/>
            <p:nvPr/>
          </p:nvSpPr>
          <p:spPr>
            <a:xfrm>
              <a:off x="11195653" y="4790534"/>
              <a:ext cx="83460" cy="83328"/>
            </a:xfrm>
            <a:prstGeom prst="rect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02020">
                <a:defRPr/>
              </a:pPr>
              <a:endParaRPr lang="en-US" sz="526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79">
              <a:extLst>
                <a:ext uri="{FF2B5EF4-FFF2-40B4-BE49-F238E27FC236}">
                  <a16:creationId xmlns:a16="http://schemas.microsoft.com/office/drawing/2014/main" id="{6B5E4A56-00F7-47EC-B66D-72F51D5C737A}"/>
                </a:ext>
              </a:extLst>
            </p:cNvPr>
            <p:cNvSpPr txBox="1"/>
            <p:nvPr/>
          </p:nvSpPr>
          <p:spPr>
            <a:xfrm>
              <a:off x="11291849" y="4783040"/>
              <a:ext cx="516192" cy="92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802020">
                <a:defRPr/>
              </a:pPr>
              <a:r>
                <a:rPr lang="en-US" sz="526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 34Mbps</a:t>
              </a:r>
              <a:endParaRPr lang="en-US" sz="526" baseline="-25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ectangle 76">
              <a:extLst>
                <a:ext uri="{FF2B5EF4-FFF2-40B4-BE49-F238E27FC236}">
                  <a16:creationId xmlns:a16="http://schemas.microsoft.com/office/drawing/2014/main" id="{9544314C-5FDE-4317-9544-23BEDB70536B}"/>
                </a:ext>
              </a:extLst>
            </p:cNvPr>
            <p:cNvSpPr/>
            <p:nvPr/>
          </p:nvSpPr>
          <p:spPr>
            <a:xfrm>
              <a:off x="10355001" y="4790534"/>
              <a:ext cx="83460" cy="8332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02020">
                <a:defRPr/>
              </a:pPr>
              <a:endParaRPr lang="en-US" sz="526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77">
              <a:extLst>
                <a:ext uri="{FF2B5EF4-FFF2-40B4-BE49-F238E27FC236}">
                  <a16:creationId xmlns:a16="http://schemas.microsoft.com/office/drawing/2014/main" id="{D3F277F0-0A08-4006-A8A7-9F71BB67C2E0}"/>
                </a:ext>
              </a:extLst>
            </p:cNvPr>
            <p:cNvSpPr txBox="1"/>
            <p:nvPr/>
          </p:nvSpPr>
          <p:spPr>
            <a:xfrm>
              <a:off x="10482157" y="4783818"/>
              <a:ext cx="645624" cy="92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802020">
                <a:defRPr/>
              </a:pPr>
              <a:r>
                <a:rPr lang="en-US" sz="526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12Mbps - 34Mbps</a:t>
              </a:r>
              <a:endParaRPr lang="en-US" sz="526" baseline="-25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82">
              <a:extLst>
                <a:ext uri="{FF2B5EF4-FFF2-40B4-BE49-F238E27FC236}">
                  <a16:creationId xmlns:a16="http://schemas.microsoft.com/office/drawing/2014/main" id="{83E37DDC-8493-4253-ADFB-5DD40FCC839D}"/>
                </a:ext>
              </a:extLst>
            </p:cNvPr>
            <p:cNvSpPr txBox="1"/>
            <p:nvPr/>
          </p:nvSpPr>
          <p:spPr>
            <a:xfrm>
              <a:off x="10851418" y="5933401"/>
              <a:ext cx="636679" cy="2280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defTabSz="802020">
                <a:defRPr/>
              </a:pPr>
              <a:r>
                <a:rPr lang="pt-BR" sz="7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Dec-20</a:t>
              </a:r>
              <a:endParaRPr lang="en-US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Box 131">
              <a:extLst>
                <a:ext uri="{FF2B5EF4-FFF2-40B4-BE49-F238E27FC236}">
                  <a16:creationId xmlns:a16="http://schemas.microsoft.com/office/drawing/2014/main" id="{3B2A1B98-B065-4C24-866D-ADE458D3FFD8}"/>
                </a:ext>
              </a:extLst>
            </p:cNvPr>
            <p:cNvSpPr txBox="1"/>
            <p:nvPr/>
          </p:nvSpPr>
          <p:spPr>
            <a:xfrm>
              <a:off x="6972633" y="4698642"/>
              <a:ext cx="4810786" cy="24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2020">
                <a:tabLst>
                  <a:tab pos="2660870" algn="l"/>
                </a:tabLst>
                <a:defRPr/>
              </a:pPr>
              <a:r>
                <a:rPr lang="es-ES" sz="789" b="1" dirty="0">
                  <a:solidFill>
                    <a:srgbClr val="7A7A7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Conexiones de banda ancha en Brasil por </a:t>
              </a:r>
              <a:r>
                <a:rPr lang="es-ES" sz="789" b="1" dirty="0" smtClean="0">
                  <a:solidFill>
                    <a:srgbClr val="7A7A7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velocidad </a:t>
              </a:r>
              <a:endParaRPr lang="pt-BR" sz="789" b="1" dirty="0">
                <a:solidFill>
                  <a:srgbClr val="7A7A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TextBox 73">
            <a:extLst>
              <a:ext uri="{FF2B5EF4-FFF2-40B4-BE49-F238E27FC236}">
                <a16:creationId xmlns:a16="http://schemas.microsoft.com/office/drawing/2014/main" id="{5E904D61-24E8-48A3-8158-FBA233F49E14}"/>
              </a:ext>
            </a:extLst>
          </p:cNvPr>
          <p:cNvSpPr txBox="1"/>
          <p:nvPr/>
        </p:nvSpPr>
        <p:spPr>
          <a:xfrm>
            <a:off x="295583" y="6623992"/>
            <a:ext cx="1810757" cy="180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pt-BR" sz="614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Fontes:  Companhia, Cisco, Anatel</a:t>
            </a:r>
          </a:p>
          <a:p>
            <a:pPr defTabSz="802020">
              <a:defRPr/>
            </a:pPr>
            <a:endParaRPr lang="en-US" sz="614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1EB889C-5DC4-4F66-99B8-0D0F67984333}"/>
              </a:ext>
            </a:extLst>
          </p:cNvPr>
          <p:cNvSpPr txBox="1">
            <a:spLocks/>
          </p:cNvSpPr>
          <p:nvPr/>
        </p:nvSpPr>
        <p:spPr bwMode="auto">
          <a:xfrm>
            <a:off x="243744" y="2891057"/>
            <a:ext cx="1914433" cy="801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600" b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</a:defRPr>
            </a:lvl1pPr>
            <a:lvl2pPr marL="635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092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549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s-ES" sz="1403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Somos un facilitador de conectividad, operamos detrás de </a:t>
            </a:r>
            <a:r>
              <a:rPr lang="es-ES" sz="1403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cámaras</a:t>
            </a:r>
            <a:endParaRPr lang="pt-BR" sz="1403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6A4C17-9765-43D2-BD74-67B605F54665}"/>
              </a:ext>
            </a:extLst>
          </p:cNvPr>
          <p:cNvSpPr txBox="1">
            <a:spLocks/>
          </p:cNvSpPr>
          <p:nvPr/>
        </p:nvSpPr>
        <p:spPr bwMode="auto">
          <a:xfrm>
            <a:off x="221536" y="4015055"/>
            <a:ext cx="1914433" cy="537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600" b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</a:defRPr>
            </a:lvl1pPr>
            <a:lvl2pPr marL="635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092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549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s-ES" sz="1403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Único proveedor de equipos de transmisión óptica 100% </a:t>
            </a:r>
            <a:r>
              <a:rPr lang="es-ES" sz="1403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LatAm</a:t>
            </a:r>
            <a:endParaRPr lang="pt-BR" sz="1403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762">
            <a:extLst>
              <a:ext uri="{FF2B5EF4-FFF2-40B4-BE49-F238E27FC236}">
                <a16:creationId xmlns:a16="http://schemas.microsoft.com/office/drawing/2014/main" id="{C9E6C4B6-1F3B-4F9E-8857-EDDFE04A83A1}"/>
              </a:ext>
            </a:extLst>
          </p:cNvPr>
          <p:cNvSpPr/>
          <p:nvPr/>
        </p:nvSpPr>
        <p:spPr>
          <a:xfrm>
            <a:off x="3834532" y="3401528"/>
            <a:ext cx="1438997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r>
              <a:rPr lang="es-ES" sz="114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...para </a:t>
            </a:r>
            <a:r>
              <a:rPr lang="es-ES" sz="11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transmitir una gran cantidad de bits a través de redes de fibra </a:t>
            </a:r>
            <a:r>
              <a:rPr lang="es-ES" sz="114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óptica...</a:t>
            </a:r>
            <a:endParaRPr lang="pt-BR" sz="114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4" name="Rounded Rectangle 762">
            <a:extLst>
              <a:ext uri="{FF2B5EF4-FFF2-40B4-BE49-F238E27FC236}">
                <a16:creationId xmlns:a16="http://schemas.microsoft.com/office/drawing/2014/main" id="{D3F80A43-C402-4F15-8B66-06C6C52A607F}"/>
              </a:ext>
            </a:extLst>
          </p:cNvPr>
          <p:cNvSpPr/>
          <p:nvPr/>
        </p:nvSpPr>
        <p:spPr>
          <a:xfrm>
            <a:off x="3834532" y="4955910"/>
            <a:ext cx="1438997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r>
              <a:rPr lang="es-ES" sz="114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…la </a:t>
            </a:r>
            <a:r>
              <a:rPr lang="es-ES" sz="11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tecnología DWDM es ideal para este propósito.</a:t>
            </a:r>
            <a:endParaRPr lang="pt-BR" sz="114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5" name="Rounded Rectangle 762">
            <a:extLst>
              <a:ext uri="{FF2B5EF4-FFF2-40B4-BE49-F238E27FC236}">
                <a16:creationId xmlns:a16="http://schemas.microsoft.com/office/drawing/2014/main" id="{3F14AFA3-3EEC-454B-8D29-0CA4CD545D1B}"/>
              </a:ext>
            </a:extLst>
          </p:cNvPr>
          <p:cNvSpPr/>
          <p:nvPr/>
        </p:nvSpPr>
        <p:spPr>
          <a:xfrm>
            <a:off x="3834532" y="1807487"/>
            <a:ext cx="1438997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100" tIns="0" rIns="40100" bIns="0" rtlCol="0" anchor="ctr"/>
          <a:lstStyle/>
          <a:p>
            <a:pPr lvl="0" algn="ctr">
              <a:defRPr/>
            </a:pPr>
            <a:r>
              <a:rPr lang="es-ES" sz="11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Los clientes exigen velocidades de banda ancha cada vez más </a:t>
            </a:r>
            <a:r>
              <a:rPr lang="es-ES" sz="114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altas…</a:t>
            </a:r>
            <a:endParaRPr lang="pt-BR" sz="114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766460E-C791-4A2E-B7BA-41321AC1DBFE}"/>
              </a:ext>
            </a:extLst>
          </p:cNvPr>
          <p:cNvSpPr>
            <a:spLocks/>
          </p:cNvSpPr>
          <p:nvPr/>
        </p:nvSpPr>
        <p:spPr bwMode="auto">
          <a:xfrm>
            <a:off x="3644037" y="3295334"/>
            <a:ext cx="320760" cy="3265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02020">
              <a:defRPr/>
            </a:pPr>
            <a:endParaRPr lang="en-US" sz="1228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122">
            <a:extLst>
              <a:ext uri="{FF2B5EF4-FFF2-40B4-BE49-F238E27FC236}">
                <a16:creationId xmlns:a16="http://schemas.microsoft.com/office/drawing/2014/main" id="{EC6C4ED4-AA51-4A28-B04F-1A0B76FD09EC}"/>
              </a:ext>
            </a:extLst>
          </p:cNvPr>
          <p:cNvSpPr>
            <a:spLocks/>
          </p:cNvSpPr>
          <p:nvPr/>
        </p:nvSpPr>
        <p:spPr bwMode="auto">
          <a:xfrm>
            <a:off x="3644037" y="4849716"/>
            <a:ext cx="320760" cy="3265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02020">
              <a:defRPr/>
            </a:pPr>
            <a:endParaRPr lang="en-US" sz="1228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122">
            <a:extLst>
              <a:ext uri="{FF2B5EF4-FFF2-40B4-BE49-F238E27FC236}">
                <a16:creationId xmlns:a16="http://schemas.microsoft.com/office/drawing/2014/main" id="{39B30BDA-4CA0-4A3F-8551-637774A538C4}"/>
              </a:ext>
            </a:extLst>
          </p:cNvPr>
          <p:cNvSpPr>
            <a:spLocks/>
          </p:cNvSpPr>
          <p:nvPr/>
        </p:nvSpPr>
        <p:spPr bwMode="auto">
          <a:xfrm>
            <a:off x="3644037" y="1701293"/>
            <a:ext cx="320760" cy="3265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02020">
              <a:defRPr/>
            </a:pPr>
            <a:endParaRPr lang="en-US" sz="1228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8" descr="free green check mark - Clip Art Librar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6" y="3349660"/>
            <a:ext cx="222845" cy="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free green check mark - Clip Art Librar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6" y="1756215"/>
            <a:ext cx="222845" cy="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free green check mark - Clip Art Librar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6" y="4903446"/>
            <a:ext cx="222845" cy="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65">
            <a:extLst>
              <a:ext uri="{FF2B5EF4-FFF2-40B4-BE49-F238E27FC236}">
                <a16:creationId xmlns:a16="http://schemas.microsoft.com/office/drawing/2014/main" id="{E5AF66C4-58C6-4F36-88CD-52935049EFB5}"/>
              </a:ext>
            </a:extLst>
          </p:cNvPr>
          <p:cNvSpPr txBox="1"/>
          <p:nvPr/>
        </p:nvSpPr>
        <p:spPr>
          <a:xfrm>
            <a:off x="6013555" y="5280589"/>
            <a:ext cx="4067071" cy="6956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ES" sz="1228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 más </a:t>
            </a:r>
            <a:r>
              <a:rPr lang="es-ES" sz="122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 </a:t>
            </a:r>
            <a:r>
              <a:rPr lang="es-ES" sz="1228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escalable </a:t>
            </a:r>
            <a:endParaRPr lang="es-ES" sz="1228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22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28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 capacidad de </a:t>
            </a:r>
            <a:r>
              <a:rPr lang="es-ES" sz="122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fibra</a:t>
            </a:r>
          </a:p>
          <a:p>
            <a:pPr algn="r"/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(frente a la inversión en un nuevo par de cables de fibra óptica)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06140" y="993805"/>
            <a:ext cx="9926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conectividad en un mercado en expansión con una propuesta de valor única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Isosceles Triangle 28">
            <a:extLst>
              <a:ext uri="{FF2B5EF4-FFF2-40B4-BE49-F238E27FC236}">
                <a16:creationId xmlns:a16="http://schemas.microsoft.com/office/drawing/2014/main" id="{15B4F8CB-D0C3-46FD-8F62-C2C6828561AD}"/>
              </a:ext>
            </a:extLst>
          </p:cNvPr>
          <p:cNvSpPr/>
          <p:nvPr/>
        </p:nvSpPr>
        <p:spPr>
          <a:xfrm rot="5400000">
            <a:off x="5072052" y="3872390"/>
            <a:ext cx="1209314" cy="3473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Isosceles Triangle 33">
            <a:extLst>
              <a:ext uri="{FF2B5EF4-FFF2-40B4-BE49-F238E27FC236}">
                <a16:creationId xmlns:a16="http://schemas.microsoft.com/office/drawing/2014/main" id="{DA598B1F-8D24-441A-99B5-90EDAC2B35F0}"/>
              </a:ext>
            </a:extLst>
          </p:cNvPr>
          <p:cNvSpPr/>
          <p:nvPr/>
        </p:nvSpPr>
        <p:spPr>
          <a:xfrm rot="5400000">
            <a:off x="5072052" y="5426772"/>
            <a:ext cx="1209314" cy="3473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FCF8EBAE-408E-488B-AB84-05AD2DB31E05}"/>
              </a:ext>
            </a:extLst>
          </p:cNvPr>
          <p:cNvSpPr/>
          <p:nvPr/>
        </p:nvSpPr>
        <p:spPr>
          <a:xfrm rot="5400000">
            <a:off x="5072052" y="2278349"/>
            <a:ext cx="1209314" cy="3473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es nuestro papel en este ecosistema?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117930" y="4537778"/>
            <a:ext cx="465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  <a:endParaRPr lang="pt-B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132" y="180231"/>
            <a:ext cx="9839449" cy="591369"/>
          </a:xfrm>
        </p:spPr>
        <p:txBody>
          <a:bodyPr/>
          <a:lstStyle/>
          <a:p>
            <a:r>
              <a:rPr lang="pt-BR" dirty="0"/>
              <a:t>5G: listo para las oportunidades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609EBD-10CB-415D-B0A1-375F4D0D7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11918"/>
          <a:stretch/>
        </p:blipFill>
        <p:spPr bwMode="auto">
          <a:xfrm>
            <a:off x="5262108" y="1802443"/>
            <a:ext cx="4968552" cy="40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2">
            <a:extLst>
              <a:ext uri="{FF2B5EF4-FFF2-40B4-BE49-F238E27FC236}">
                <a16:creationId xmlns:a16="http://schemas.microsoft.com/office/drawing/2014/main" id="{BA6746BD-298C-4816-B9A7-B51E9125C943}"/>
              </a:ext>
            </a:extLst>
          </p:cNvPr>
          <p:cNvSpPr txBox="1"/>
          <p:nvPr/>
        </p:nvSpPr>
        <p:spPr>
          <a:xfrm>
            <a:off x="2055492" y="1374119"/>
            <a:ext cx="2660312" cy="860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podría estimular un nuevo ciclo de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las empresas de telecomunicaciones, llegando a alrededor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América Latina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3">
            <a:extLst>
              <a:ext uri="{FF2B5EF4-FFF2-40B4-BE49-F238E27FC236}">
                <a16:creationId xmlns:a16="http://schemas.microsoft.com/office/drawing/2014/main" id="{8FD08FFF-C505-4A65-91B3-CC1F5AD7902B}"/>
              </a:ext>
            </a:extLst>
          </p:cNvPr>
          <p:cNvSpPr txBox="1"/>
          <p:nvPr/>
        </p:nvSpPr>
        <p:spPr>
          <a:xfrm>
            <a:off x="2210728" y="5292799"/>
            <a:ext cx="2660312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equipos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Padtec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indispensables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reducir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8C93D0E8-FF5B-4B61-A8AA-733C549AB3A1}"/>
              </a:ext>
            </a:extLst>
          </p:cNvPr>
          <p:cNvSpPr txBox="1"/>
          <p:nvPr/>
        </p:nvSpPr>
        <p:spPr>
          <a:xfrm>
            <a:off x="483610" y="3568789"/>
            <a:ext cx="2839005" cy="952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 de bandas más grandes, superando 4 veces a todas las generaciones anteriores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Products Svg Png Icon Free Download (#90947) - OnlineWebFonts.COM">
            <a:extLst>
              <a:ext uri="{FF2B5EF4-FFF2-40B4-BE49-F238E27FC236}">
                <a16:creationId xmlns:a16="http://schemas.microsoft.com/office/drawing/2014/main" id="{59C65002-2A66-4A4A-891E-9BEB4917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2" y="1946204"/>
            <a:ext cx="1023966" cy="7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utomation Icon">
            <a:extLst>
              <a:ext uri="{FF2B5EF4-FFF2-40B4-BE49-F238E27FC236}">
                <a16:creationId xmlns:a16="http://schemas.microsoft.com/office/drawing/2014/main" id="{799588BE-3F02-46A9-AA83-C6313E2F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21" y="3221811"/>
            <a:ext cx="964583" cy="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5G Wireless Wifi icon - Download Free Vectors, Clipart Graphics &amp; Vector Art">
            <a:extLst>
              <a:ext uri="{FF2B5EF4-FFF2-40B4-BE49-F238E27FC236}">
                <a16:creationId xmlns:a16="http://schemas.microsoft.com/office/drawing/2014/main" id="{8EF4B7D7-2F54-43B6-A740-D59F6FD7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1" y="4980614"/>
            <a:ext cx="964583" cy="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" y="88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399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289</Words>
  <Application>Microsoft Office PowerPoint</Application>
  <PresentationFormat>Custom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Verdana</vt:lpstr>
      <vt:lpstr>Wingdings</vt:lpstr>
      <vt:lpstr>Conteúdo do Slide</vt:lpstr>
      <vt:lpstr>Slide Final</vt:lpstr>
      <vt:lpstr>PowerPoint Presentation</vt:lpstr>
      <vt:lpstr>Por qué existimos?</vt:lpstr>
      <vt:lpstr>O mundo inteligentemente conectado que nós fazemos</vt:lpstr>
      <vt:lpstr>¿Cuál es nuestro papel en este ecosistema?</vt:lpstr>
      <vt:lpstr>5G: listo para las oportunidades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Yessica Andrea Ibañez Cortes</cp:lastModifiedBy>
  <cp:revision>114</cp:revision>
  <dcterms:created xsi:type="dcterms:W3CDTF">2012-09-14T12:11:07Z</dcterms:created>
  <dcterms:modified xsi:type="dcterms:W3CDTF">2021-02-23T08:04:42Z</dcterms:modified>
</cp:coreProperties>
</file>