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  <p:sldMasterId id="2147483671" r:id="rId3"/>
    <p:sldMasterId id="2147483674" r:id="rId4"/>
    <p:sldMasterId id="2147483678" r:id="rId5"/>
    <p:sldMasterId id="2147483684" r:id="rId6"/>
    <p:sldMasterId id="2147483689" r:id="rId7"/>
  </p:sldMasterIdLst>
  <p:notesMasterIdLst>
    <p:notesMasterId r:id="rId30"/>
  </p:notesMasterIdLst>
  <p:handoutMasterIdLst>
    <p:handoutMasterId r:id="rId31"/>
  </p:handoutMasterIdLst>
  <p:sldIdLst>
    <p:sldId id="298" r:id="rId8"/>
    <p:sldId id="443" r:id="rId9"/>
    <p:sldId id="409" r:id="rId10"/>
    <p:sldId id="452" r:id="rId11"/>
    <p:sldId id="453" r:id="rId12"/>
    <p:sldId id="454" r:id="rId13"/>
    <p:sldId id="455" r:id="rId14"/>
    <p:sldId id="456" r:id="rId15"/>
    <p:sldId id="442" r:id="rId16"/>
    <p:sldId id="457" r:id="rId17"/>
    <p:sldId id="458" r:id="rId18"/>
    <p:sldId id="459" r:id="rId19"/>
    <p:sldId id="444" r:id="rId20"/>
    <p:sldId id="460" r:id="rId21"/>
    <p:sldId id="435" r:id="rId22"/>
    <p:sldId id="445" r:id="rId23"/>
    <p:sldId id="446" r:id="rId24"/>
    <p:sldId id="447" r:id="rId25"/>
    <p:sldId id="448" r:id="rId26"/>
    <p:sldId id="449" r:id="rId27"/>
    <p:sldId id="450" r:id="rId28"/>
    <p:sldId id="451" r:id="rId29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Steinhauser" initials="AS" lastIdx="2" clrIdx="0"/>
  <p:cmAuthor id="1" name="Daniela Assis Tinoco" initials="DAT" lastIdx="1" clrIdx="1">
    <p:extLst>
      <p:ext uri="{19B8F6BF-5375-455C-9EA6-DF929625EA0E}">
        <p15:presenceInfo xmlns:p15="http://schemas.microsoft.com/office/powerpoint/2012/main" userId="S-1-5-21-507921405-2000478354-1801674531-16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F24"/>
    <a:srgbClr val="EBF1DE"/>
    <a:srgbClr val="FDEADA"/>
    <a:srgbClr val="954300"/>
    <a:srgbClr val="F79646"/>
    <a:srgbClr val="F9B47A"/>
    <a:srgbClr val="3772C8"/>
    <a:srgbClr val="FFD900"/>
    <a:srgbClr val="FFFF1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364" autoAdjust="0"/>
  </p:normalViewPr>
  <p:slideViewPr>
    <p:cSldViewPr>
      <p:cViewPr varScale="1">
        <p:scale>
          <a:sx n="63" d="100"/>
          <a:sy n="63" d="100"/>
        </p:scale>
        <p:origin x="1110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20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12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97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E350910A-7414-4D9E-9190-84EEBF31341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1139" cy="14002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2" dirty="0" err="1">
              <a:solidFill>
                <a:schemeClr val="bg2"/>
              </a:solidFill>
              <a:latin typeface="Arial" panose="020B0604020202020204" pitchFamily="34" charset="0"/>
              <a:cs typeface="Itau Display" panose="020B050302020402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E83508A-C101-4021-8C61-6AA50C0211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0497" y="392144"/>
            <a:ext cx="9849622" cy="44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6863" rIns="0" bIns="4686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860902-A5F7-43A7-B5CD-81852D4C75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495" y="1298471"/>
            <a:ext cx="9849622" cy="337736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671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070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308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91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6919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5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9982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375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8415B369-8393-4BF6-AFC4-A2F51F4F461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34736"/>
            <a:ext cx="90" cy="283476"/>
          </a:xfrm>
          <a:prstGeom prst="octagon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algn="l"/>
            <a:endParaRPr lang="en-US" sz="1842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9E5E2D1D-6328-4AAC-8760-929C4EEAA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0497" y="392144"/>
            <a:ext cx="9849622" cy="44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6863" rIns="0" bIns="4686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54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1588"/>
            <a:ext cx="10691813" cy="7564438"/>
            <a:chOff x="0" y="-1588"/>
            <a:chExt cx="10691813" cy="7564438"/>
          </a:xfrm>
        </p:grpSpPr>
        <p:pic>
          <p:nvPicPr>
            <p:cNvPr id="2" name="Picture 2" descr="C:\Users\scarmo\Desktop\Papelaria\1\1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10691813" cy="756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Documents and Settings\giovana\Desktop\Convite_Futurecom_ESP_b-02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195" t="20068" b="15213"/>
            <a:stretch/>
          </p:blipFill>
          <p:spPr bwMode="auto">
            <a:xfrm>
              <a:off x="3188603" y="4318892"/>
              <a:ext cx="1304384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2019   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All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rights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reserved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.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Todos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derechos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reservados.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Todos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derechos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reservados.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carmo\Desktop\Papelaria\1\hhh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18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Todos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derechos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reservados.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Todos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derechos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reservados.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9" r:id="rId3"/>
    <p:sldLayoutId id="2147483700" r:id="rId4"/>
    <p:sldLayoutId id="2147483701" r:id="rId5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Todos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derechos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reservados.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gif"/><Relationship Id="rId33" Type="http://schemas.openxmlformats.org/officeDocument/2006/relationships/image" Target="../media/image44.png"/><Relationship Id="rId38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jpe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gif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" y="0"/>
            <a:ext cx="10690482" cy="75612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32" y="252239"/>
            <a:ext cx="1112522" cy="11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  <p:pic>
        <p:nvPicPr>
          <p:cNvPr id="20" name="Picture 9" descr="C:\Users\scarmo\Desktop\1.png">
            <a:extLst>
              <a:ext uri="{FF2B5EF4-FFF2-40B4-BE49-F238E27FC236}">
                <a16:creationId xmlns:a16="http://schemas.microsoft.com/office/drawing/2014/main" id="{6F7BB9CC-2C1A-354D-9113-940252A98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6"/>
          <a:stretch/>
        </p:blipFill>
        <p:spPr bwMode="auto">
          <a:xfrm>
            <a:off x="6282804" y="5379787"/>
            <a:ext cx="10161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Resultado de imagem para logo amaz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46" y="5423737"/>
            <a:ext cx="663949" cy="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carmo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1833393"/>
            <a:ext cx="1800200" cy="4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55042"/>
          <a:stretch/>
        </p:blipFill>
        <p:spPr bwMode="auto">
          <a:xfrm>
            <a:off x="7477031" y="3981623"/>
            <a:ext cx="790068" cy="2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nstagram Ícone – Icon - PNG Transparent - Imag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3104679"/>
            <a:ext cx="226001" cy="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Twitter – Wikipédia, a enciclopédia liv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04" y="3107369"/>
            <a:ext cx="309808" cy="2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Ficheiro:Logo of YouTube (2013-2015).svg – Wikipédia, a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40" y="2827149"/>
            <a:ext cx="428578" cy="1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Resultado de imagem para logo tikt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36" y="3711445"/>
            <a:ext cx="672382" cy="1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scarmo\Desktop\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4"/>
          <a:stretch/>
        </p:blipFill>
        <p:spPr bwMode="auto">
          <a:xfrm>
            <a:off x="6354812" y="4500711"/>
            <a:ext cx="525628" cy="5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Paypal - Delirium Ofici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82" y="4562393"/>
            <a:ext cx="753062" cy="3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Usar o app Saúde no iPhone ou iPod touch - Suporte da App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36" y="4581503"/>
            <a:ext cx="337876" cy="3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0" descr="Banco Itaú - sua conta no app on the App Stor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16406" r="32089" b="16395"/>
          <a:stretch/>
        </p:blipFill>
        <p:spPr bwMode="auto">
          <a:xfrm>
            <a:off x="8157020" y="4581503"/>
            <a:ext cx="356066" cy="3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1" r="55573" b="-15069"/>
          <a:stretch/>
        </p:blipFill>
        <p:spPr bwMode="auto">
          <a:xfrm>
            <a:off x="7088111" y="2772985"/>
            <a:ext cx="57404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6" b="44959"/>
          <a:stretch/>
        </p:blipFill>
        <p:spPr bwMode="auto">
          <a:xfrm>
            <a:off x="6794631" y="3680936"/>
            <a:ext cx="502036" cy="2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Zoom Meetings - Vídeo conferência, Webinars, Web Conferência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19"/>
          <a:stretch/>
        </p:blipFill>
        <p:spPr bwMode="auto">
          <a:xfrm>
            <a:off x="6932604" y="4022854"/>
            <a:ext cx="544427" cy="1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1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" y="0"/>
            <a:ext cx="1064953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732959"/>
            <a:ext cx="7074892" cy="82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C:\Users\gbatistela\Desktop\POPs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653" y="649206"/>
            <a:ext cx="8855747" cy="62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649206"/>
            <a:ext cx="2224323" cy="6261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49205"/>
            <a:ext cx="10693400" cy="62618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2000">
                <a:schemeClr val="bg1">
                  <a:alpha val="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03" y="230126"/>
            <a:ext cx="5623571" cy="123444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6" y="1620391"/>
            <a:ext cx="3666751" cy="45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10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9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2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12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2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304258" y="180231"/>
            <a:ext cx="10199489" cy="582330"/>
          </a:xfrm>
        </p:spPr>
        <p:txBody>
          <a:bodyPr/>
          <a:lstStyle/>
          <a:p>
            <a:pPr algn="l"/>
            <a:r>
              <a:rPr lang="pt-BR" sz="25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Disclaimer</a:t>
            </a:r>
            <a:endParaRPr lang="pt-BR" sz="2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54212" y="1620391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Este material puede contener proyecciones y / o estimaciones de eventos futuros. El uso de los términos "anticipa", "cree", "espera", "estima", "planea", "prevé", "proyecta", entre otros, está destinado a señalar posibles tendencias y declaraciones que, evidentemente, implican incertidumbre y riesgos, indicando que los resultados futuros pueden diferir de las expectativas actuales. Las declaraciones prospectivas se basan en una variedad de suposiciones y factores, incluidas las condiciones económicas, de mercado y de la industria, así como factores operativos.</a:t>
            </a:r>
            <a:b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Cualquier cambio en estos supuestos y factores podría conducir a resultados prácticos que difieran de las expectativas actuales. No se debe confiar plenamente en estas declaraciones prospectivas. Las declaraciones a futuro reflejan solo opiniones a la fecha en que fueron hechas y presentadas.</a:t>
            </a:r>
            <a:b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La Compañía no está obligada a actualizarlos a la luz de nueva información o nuevos desarrollos. La Compañía no es responsable de las operaciones que se realicen ni de las decisiones de inversión que se tomen con base en estas proyecciones y estimaciones. Finalmente, la información financiera proforma contenida en este material no está auditada y, por lo tanto, puede diferir de los resultados auditados finales.</a:t>
            </a:r>
          </a:p>
        </p:txBody>
      </p:sp>
    </p:spTree>
    <p:extLst>
      <p:ext uri="{BB962C8B-B14F-4D97-AF65-F5344CB8AC3E}">
        <p14:creationId xmlns:p14="http://schemas.microsoft.com/office/powerpoint/2010/main" val="187140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13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14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" y="0"/>
            <a:ext cx="105353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4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" y="0"/>
            <a:ext cx="10645821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8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336675" y="1237457"/>
            <a:ext cx="8020050" cy="26324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336675" y="3971414"/>
            <a:ext cx="8020050" cy="182555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  <p:grpSp>
        <p:nvGrpSpPr>
          <p:cNvPr id="167" name="Agrupar 166"/>
          <p:cNvGrpSpPr/>
          <p:nvPr/>
        </p:nvGrpSpPr>
        <p:grpSpPr>
          <a:xfrm>
            <a:off x="6265828" y="3003210"/>
            <a:ext cx="4033964" cy="517892"/>
            <a:chOff x="6324670" y="2515453"/>
            <a:chExt cx="4033964" cy="517892"/>
          </a:xfrm>
        </p:grpSpPr>
        <p:sp>
          <p:nvSpPr>
            <p:cNvPr id="168" name="Retângulo 167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tângulo 169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tângulo 170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etângulo 171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Agrupar 172"/>
          <p:cNvGrpSpPr/>
          <p:nvPr/>
        </p:nvGrpSpPr>
        <p:grpSpPr>
          <a:xfrm>
            <a:off x="6265828" y="3721834"/>
            <a:ext cx="4033964" cy="517892"/>
            <a:chOff x="6324670" y="3334171"/>
            <a:chExt cx="4033964" cy="517892"/>
          </a:xfrm>
        </p:grpSpPr>
        <p:sp>
          <p:nvSpPr>
            <p:cNvPr id="174" name="Retângulo 173"/>
            <p:cNvSpPr/>
            <p:nvPr/>
          </p:nvSpPr>
          <p:spPr>
            <a:xfrm>
              <a:off x="6324670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tângulo 174"/>
            <p:cNvSpPr/>
            <p:nvPr/>
          </p:nvSpPr>
          <p:spPr>
            <a:xfrm>
              <a:off x="715348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tângulo 175"/>
            <p:cNvSpPr/>
            <p:nvPr/>
          </p:nvSpPr>
          <p:spPr>
            <a:xfrm>
              <a:off x="7982306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tângulo 176"/>
            <p:cNvSpPr/>
            <p:nvPr/>
          </p:nvSpPr>
          <p:spPr>
            <a:xfrm>
              <a:off x="881611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tângulo 177"/>
            <p:cNvSpPr/>
            <p:nvPr/>
          </p:nvSpPr>
          <p:spPr>
            <a:xfrm>
              <a:off x="9638634" y="3334171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Agrupar 178"/>
          <p:cNvGrpSpPr/>
          <p:nvPr/>
        </p:nvGrpSpPr>
        <p:grpSpPr>
          <a:xfrm>
            <a:off x="6236934" y="4438896"/>
            <a:ext cx="4033964" cy="517892"/>
            <a:chOff x="6324670" y="4141028"/>
            <a:chExt cx="4033964" cy="517892"/>
          </a:xfrm>
        </p:grpSpPr>
        <p:sp>
          <p:nvSpPr>
            <p:cNvPr id="180" name="Retângulo 179"/>
            <p:cNvSpPr/>
            <p:nvPr/>
          </p:nvSpPr>
          <p:spPr>
            <a:xfrm>
              <a:off x="6324670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tângulo 180"/>
            <p:cNvSpPr/>
            <p:nvPr/>
          </p:nvSpPr>
          <p:spPr>
            <a:xfrm>
              <a:off x="715348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tângulo 181"/>
            <p:cNvSpPr/>
            <p:nvPr/>
          </p:nvSpPr>
          <p:spPr>
            <a:xfrm>
              <a:off x="7982306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tângulo 182"/>
            <p:cNvSpPr/>
            <p:nvPr/>
          </p:nvSpPr>
          <p:spPr>
            <a:xfrm>
              <a:off x="881611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tângulo 183"/>
            <p:cNvSpPr/>
            <p:nvPr/>
          </p:nvSpPr>
          <p:spPr>
            <a:xfrm>
              <a:off x="9638634" y="41410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Agrupar 184"/>
          <p:cNvGrpSpPr/>
          <p:nvPr/>
        </p:nvGrpSpPr>
        <p:grpSpPr>
          <a:xfrm>
            <a:off x="6271355" y="5882074"/>
            <a:ext cx="4033964" cy="517892"/>
            <a:chOff x="6324670" y="5741828"/>
            <a:chExt cx="4033964" cy="517892"/>
          </a:xfrm>
        </p:grpSpPr>
        <p:sp>
          <p:nvSpPr>
            <p:cNvPr id="186" name="Retângulo 185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tângulo 186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tângulo 187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tângulo 188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tângulo 189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6270539" y="6602154"/>
            <a:ext cx="4033964" cy="517892"/>
            <a:chOff x="6324670" y="6506804"/>
            <a:chExt cx="4033964" cy="517892"/>
          </a:xfrm>
        </p:grpSpPr>
        <p:sp>
          <p:nvSpPr>
            <p:cNvPr id="192" name="Retângulo 191"/>
            <p:cNvSpPr/>
            <p:nvPr/>
          </p:nvSpPr>
          <p:spPr>
            <a:xfrm>
              <a:off x="6324670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tângulo 192"/>
            <p:cNvSpPr/>
            <p:nvPr/>
          </p:nvSpPr>
          <p:spPr>
            <a:xfrm>
              <a:off x="715348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tângulo 193"/>
            <p:cNvSpPr/>
            <p:nvPr/>
          </p:nvSpPr>
          <p:spPr>
            <a:xfrm>
              <a:off x="7982306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Retângulo 194"/>
            <p:cNvSpPr/>
            <p:nvPr/>
          </p:nvSpPr>
          <p:spPr>
            <a:xfrm>
              <a:off x="881611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9638634" y="6506804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Agrupar 196"/>
          <p:cNvGrpSpPr/>
          <p:nvPr/>
        </p:nvGrpSpPr>
        <p:grpSpPr>
          <a:xfrm>
            <a:off x="6265828" y="5161994"/>
            <a:ext cx="4033964" cy="517892"/>
            <a:chOff x="6324670" y="5741828"/>
            <a:chExt cx="4033964" cy="517892"/>
          </a:xfrm>
        </p:grpSpPr>
        <p:sp>
          <p:nvSpPr>
            <p:cNvPr id="198" name="Retângulo 197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tângulo 198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Retângulo 199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Retângulo 200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tângulo 201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3" name="Agrupar 202"/>
          <p:cNvGrpSpPr/>
          <p:nvPr/>
        </p:nvGrpSpPr>
        <p:grpSpPr>
          <a:xfrm>
            <a:off x="6269771" y="1620391"/>
            <a:ext cx="4033964" cy="517892"/>
            <a:chOff x="6287714" y="1750100"/>
            <a:chExt cx="4033964" cy="517892"/>
          </a:xfrm>
        </p:grpSpPr>
        <p:grpSp>
          <p:nvGrpSpPr>
            <p:cNvPr id="204" name="Agrupar 203"/>
            <p:cNvGrpSpPr/>
            <p:nvPr/>
          </p:nvGrpSpPr>
          <p:grpSpPr>
            <a:xfrm>
              <a:off x="6287714" y="1750100"/>
              <a:ext cx="4033964" cy="517892"/>
              <a:chOff x="6324670" y="1722858"/>
              <a:chExt cx="4033964" cy="517892"/>
            </a:xfrm>
          </p:grpSpPr>
          <p:sp>
            <p:nvSpPr>
              <p:cNvPr id="206" name="Retângulo 205"/>
              <p:cNvSpPr/>
              <p:nvPr/>
            </p:nvSpPr>
            <p:spPr>
              <a:xfrm>
                <a:off x="6324670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tângulo 206"/>
              <p:cNvSpPr/>
              <p:nvPr/>
            </p:nvSpPr>
            <p:spPr>
              <a:xfrm>
                <a:off x="715348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tângulo 207"/>
              <p:cNvSpPr/>
              <p:nvPr/>
            </p:nvSpPr>
            <p:spPr>
              <a:xfrm>
                <a:off x="7982306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Retângulo 208"/>
              <p:cNvSpPr/>
              <p:nvPr/>
            </p:nvSpPr>
            <p:spPr>
              <a:xfrm>
                <a:off x="881611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Retângulo 209"/>
              <p:cNvSpPr/>
              <p:nvPr/>
            </p:nvSpPr>
            <p:spPr>
              <a:xfrm>
                <a:off x="9638634" y="1722858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" name="Picture 6" descr="\\loki\Marketing\Banco de Imagens\Imagens e Logos - Site\Site\back2\SegmentosLogo\LOGO\LogoTelVIV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05" b="16370"/>
            <a:stretch/>
          </p:blipFill>
          <p:spPr bwMode="auto">
            <a:xfrm>
              <a:off x="6293302" y="1909171"/>
              <a:ext cx="697552" cy="19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1" name="Picture 3" descr="C:\Users\umiranda\Desktop\logo clar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36368"/>
          <a:stretch/>
        </p:blipFill>
        <p:spPr bwMode="auto">
          <a:xfrm>
            <a:off x="7170548" y="1685990"/>
            <a:ext cx="540875" cy="3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7" descr="oi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699" y="1659152"/>
            <a:ext cx="378047" cy="4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Imagem 212" descr="Tel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390" y="6801861"/>
            <a:ext cx="710026" cy="156375"/>
          </a:xfrm>
          <a:prstGeom prst="rect">
            <a:avLst/>
          </a:prstGeom>
        </p:spPr>
      </p:pic>
      <p:pic>
        <p:nvPicPr>
          <p:cNvPr id="214" name="Picture 4" descr="C:\Users\umiranda\Desktop\silicon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90" y="3762740"/>
            <a:ext cx="587592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77467" y="3810758"/>
            <a:ext cx="600416" cy="3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" name="Imagem 215" descr="lanautilus.gif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19" t="11292"/>
          <a:stretch/>
        </p:blipFill>
        <p:spPr>
          <a:xfrm>
            <a:off x="8799264" y="4586548"/>
            <a:ext cx="659504" cy="294608"/>
          </a:xfrm>
          <a:prstGeom prst="rect">
            <a:avLst/>
          </a:prstGeom>
        </p:spPr>
      </p:pic>
      <p:pic>
        <p:nvPicPr>
          <p:cNvPr id="217" name="Picture 7" descr="C:\Users\umiranda\Desktop\logo_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09" y="5244072"/>
            <a:ext cx="369674" cy="3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C:\Users\umiranda\Desktop\Siemens-logo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05" y="5349239"/>
            <a:ext cx="668706" cy="1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10" descr="C:\Users\umiranda\Desktop\abb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4" y="5329110"/>
            <a:ext cx="488353" cy="1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Resultado de imagem para taes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26769" r="21284" b="25929"/>
          <a:stretch/>
        </p:blipFill>
        <p:spPr bwMode="auto">
          <a:xfrm>
            <a:off x="9665433" y="5308924"/>
            <a:ext cx="605465" cy="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6" descr="C:\Users\umiranda\Desktop\Logotipo_da_Rede_Glob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1" y="5939608"/>
            <a:ext cx="391848" cy="4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19" descr="\\loki\Marketing\Banco de Imagens\Imagens e Logos - Site\Site\back2\SegmentosLogo\LOGO\LogoEBL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20997"/>
          <a:stretch/>
        </p:blipFill>
        <p:spPr bwMode="auto">
          <a:xfrm>
            <a:off x="6419431" y="6629460"/>
            <a:ext cx="414911" cy="4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6" descr="180px-Rnp_logo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153030" y="6700903"/>
            <a:ext cx="612652" cy="32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5" descr="C:\Users\umiranda\Desktop\Eletrobras_marca_h_cor_RGB_baix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79" y="6731538"/>
            <a:ext cx="680616" cy="2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11" descr="C:\Users\umiranda\Desktop\logo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7"/>
          <a:stretch/>
        </p:blipFill>
        <p:spPr bwMode="auto">
          <a:xfrm>
            <a:off x="8872872" y="6757872"/>
            <a:ext cx="528545" cy="2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9" descr="C:\Users\umiranda\Desktop\Ibm_logo-3.pn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5760" y="6057353"/>
            <a:ext cx="388824" cy="1657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7" name="Picture 13" descr="\\loki\Marketing\Banco de Imagens\Imagens e Logos - Site\Site\back2\SegmentosLogo\LOGO\LogoEquinixlL.jpg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7386" y="5963315"/>
            <a:ext cx="633664" cy="354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8" name="Picture 12" descr="C:\Users\umiranda\Desktop\logTivit.png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66" b="-1291"/>
          <a:stretch/>
        </p:blipFill>
        <p:spPr bwMode="auto">
          <a:xfrm>
            <a:off x="8782618" y="6062003"/>
            <a:ext cx="683783" cy="1975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9" name="Picture 16" descr="\\loki\Marketing\Banco de Imagens\Imagens e Logos - Site\Site\back2\SegmentosLogo\LOGO\LogoAscentyL.jpg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351" y="6057353"/>
            <a:ext cx="738909" cy="2210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0" name="Picture 14" descr="\\loki\Marketing\Banco de Imagens\Imagens e Logos - Site\Site\back2\SegmentosLogo\LOGO\LogoGlobenetL.jpg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5354" y="4570230"/>
            <a:ext cx="699873" cy="2499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1" name="Picture 2" descr="Sparkle - Telecom Italia Group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335" y="4545434"/>
            <a:ext cx="633420" cy="3258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2" name="Picture 4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 bwMode="auto">
          <a:xfrm>
            <a:off x="6289819" y="4581447"/>
            <a:ext cx="653670" cy="2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" name="Picture 7" descr="C:\Users\umiranda\Desktop\Level3_Logo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83" y="3894301"/>
            <a:ext cx="612190" cy="1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" name="Agrupar 234"/>
          <p:cNvGrpSpPr/>
          <p:nvPr/>
        </p:nvGrpSpPr>
        <p:grpSpPr>
          <a:xfrm>
            <a:off x="6265828" y="2352876"/>
            <a:ext cx="4033964" cy="517892"/>
            <a:chOff x="6324670" y="2515453"/>
            <a:chExt cx="4033964" cy="517892"/>
          </a:xfrm>
        </p:grpSpPr>
        <p:sp>
          <p:nvSpPr>
            <p:cNvPr id="236" name="Retângulo 235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tângulo 236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tângulo 237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Retângulo 238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tângulo 239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1" name="Picture 4" descr="Image result for MOB TELECOM 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28" y="2402042"/>
            <a:ext cx="632247" cy="3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4" descr="vogel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15311"/>
          <a:stretch/>
        </p:blipFill>
        <p:spPr bwMode="auto">
          <a:xfrm>
            <a:off x="9576106" y="2438301"/>
            <a:ext cx="726506" cy="3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6" descr="brisanet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7498"/>
          <a:stretch/>
        </p:blipFill>
        <p:spPr bwMode="auto">
          <a:xfrm>
            <a:off x="7089603" y="3133821"/>
            <a:ext cx="730085" cy="2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8" descr="Provedor - LinkEvents - Internet para eventos em Fortaleza, Cear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54" y="2483557"/>
            <a:ext cx="696483" cy="2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4" descr="sumicityfinal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502" r="7167" b="9859"/>
          <a:stretch/>
        </p:blipFill>
        <p:spPr bwMode="auto">
          <a:xfrm>
            <a:off x="7967846" y="2429405"/>
            <a:ext cx="655423" cy="3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Ficheiro:TIM logo 2016.svg – Wikipédia, a enciclopédia livre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42" y="1811721"/>
            <a:ext cx="640524" cy="1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4" descr="Algar Telecom – Wikipédia, a enciclopédia livre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71" y="1768470"/>
            <a:ext cx="625833" cy="2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4" descr="Resultado de imagem para century link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898" y="4590301"/>
            <a:ext cx="715857" cy="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6" descr="Fiber Optic Internet &amp; Wholesale Telecom Solution Providers | UFINET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73" y="3780631"/>
            <a:ext cx="758975" cy="4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8" descr="Perguntas de entrevista da Internexa | Glassdoor.com.br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86" y="3728742"/>
            <a:ext cx="501518" cy="5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15" descr="Petrobras_logo"/>
          <p:cNvPicPr>
            <a:picLocks noChangeAspect="1" noChangeArrowheads="1"/>
          </p:cNvPicPr>
          <p:nvPr/>
        </p:nvPicPr>
        <p:blipFill>
          <a:blip r:embed="rId38" cstate="screen"/>
          <a:srcRect/>
          <a:stretch>
            <a:fillRect/>
          </a:stretch>
        </p:blipFill>
        <p:spPr bwMode="auto">
          <a:xfrm>
            <a:off x="7185419" y="5247565"/>
            <a:ext cx="511132" cy="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10" descr="American Tower apresenta tendências e soluções em infraestrutura ...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86" y="2438302"/>
            <a:ext cx="726560" cy="3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12" descr="Acesso Suspenso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71" y="3128821"/>
            <a:ext cx="646984" cy="2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14" descr="Assistente de Vendas (interno) | Click Riomafra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62" y="3147654"/>
            <a:ext cx="711952" cy="2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16" descr="Internet 20 MB - Super Fibra - Loja Mhnet Telecom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006858"/>
            <a:ext cx="510207" cy="5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Retângulo 255"/>
          <p:cNvSpPr/>
          <p:nvPr/>
        </p:nvSpPr>
        <p:spPr>
          <a:xfrm>
            <a:off x="5254964" y="4508320"/>
            <a:ext cx="96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ubmarinos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Retângulo 256"/>
          <p:cNvSpPr/>
          <p:nvPr/>
        </p:nvSpPr>
        <p:spPr>
          <a:xfrm>
            <a:off x="4992182" y="5986034"/>
            <a:ext cx="1237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Retângulo 257"/>
          <p:cNvSpPr/>
          <p:nvPr/>
        </p:nvSpPr>
        <p:spPr>
          <a:xfrm>
            <a:off x="5417317" y="3830150"/>
            <a:ext cx="80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Carriers of Carriers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tângulo 258"/>
          <p:cNvSpPr/>
          <p:nvPr/>
        </p:nvSpPr>
        <p:spPr>
          <a:xfrm>
            <a:off x="5169459" y="5227458"/>
            <a:ext cx="106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Integradores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tilities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Retângulo 259"/>
          <p:cNvSpPr/>
          <p:nvPr/>
        </p:nvSpPr>
        <p:spPr>
          <a:xfrm>
            <a:off x="4986660" y="6591248"/>
            <a:ext cx="1203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e instituciones de </a:t>
            </a:r>
            <a:r>
              <a:rPr lang="es-E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etângulo 260"/>
          <p:cNvSpPr/>
          <p:nvPr/>
        </p:nvSpPr>
        <p:spPr>
          <a:xfrm>
            <a:off x="5130329" y="1771522"/>
            <a:ext cx="1087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</a:t>
            </a: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Retângulo 261"/>
          <p:cNvSpPr/>
          <p:nvPr/>
        </p:nvSpPr>
        <p:spPr>
          <a:xfrm>
            <a:off x="5254965" y="2739304"/>
            <a:ext cx="96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Proveedores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2" descr="Help Internet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8" y="3138912"/>
            <a:ext cx="652853" cy="3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06140" y="108223"/>
            <a:ext cx="10513168" cy="591369"/>
          </a:xfrm>
        </p:spPr>
        <p:txBody>
          <a:bodyPr/>
          <a:lstStyle/>
          <a:p>
            <a:r>
              <a:rPr lang="es-CO" dirty="0" smtClean="0"/>
              <a:t>Ubicación estratégica</a:t>
            </a:r>
            <a:endParaRPr lang="es-CO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036885"/>
            <a:ext cx="1032192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54612" y="1476375"/>
            <a:ext cx="27606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Región Metropolitana de </a:t>
            </a:r>
            <a:r>
              <a:rPr lang="es-CO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Campinas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8148" y="1069552"/>
            <a:ext cx="7959936" cy="276999"/>
          </a:xfrm>
          <a:prstGeom prst="rect">
            <a:avLst/>
          </a:prstGeom>
          <a:solidFill>
            <a:srgbClr val="F79646"/>
          </a:solidFill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Padtec está estratégicamente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uno de los centros tecnológicos más grandes de América Latina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61731" y="4223712"/>
            <a:ext cx="17636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              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1731" y="4506600"/>
            <a:ext cx="11897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I+D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61731" y="4823850"/>
            <a:ext cx="1770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61731" y="5100849"/>
            <a:ext cx="14670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comercial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6141" y="6063835"/>
            <a:ext cx="9721080" cy="326648"/>
          </a:xfrm>
          <a:prstGeom prst="rect">
            <a:avLst/>
          </a:prstGeom>
          <a:solidFill>
            <a:srgbClr val="FDEADA"/>
          </a:solidFill>
          <a:ln>
            <a:solidFill>
              <a:srgbClr val="FD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826420" y="3338959"/>
            <a:ext cx="1963999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10196" y="3338959"/>
            <a:ext cx="1308371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</a:t>
            </a:r>
            <a:endParaRPr lang="pt-BR" sz="1400" b="1" dirty="0">
              <a:solidFill>
                <a:srgbClr val="4B5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104911" y="3841918"/>
            <a:ext cx="12362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Convenciones</a:t>
            </a:r>
            <a:endParaRPr lang="pt-BR" sz="1200" b="1" dirty="0">
              <a:solidFill>
                <a:srgbClr val="4B5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227020" y="21964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renombre en América Latina, referencia en los campos de la ingeniería y la tecnología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227020" y="2635037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con importantes</a:t>
            </a:r>
          </a:p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I + D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8227020" y="3015794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 de productos electrónicos para la industria tecnológica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107752" y="3396551"/>
            <a:ext cx="2279507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Aeropuerto Internacional de </a:t>
            </a:r>
            <a:r>
              <a:rPr lang="es-ES" sz="75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Viracopos</a:t>
            </a:r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Uno de los aeropuertos más importantes de América Latina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533160" y="378063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fabricante de productos</a:t>
            </a:r>
          </a:p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en el mundo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543140" y="4112535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fabricante de productos</a:t>
            </a:r>
          </a:p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en el mundo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8248244" y="446029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mayores </a:t>
            </a:r>
            <a:r>
              <a:rPr lang="es-ES" sz="75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es-ES" sz="75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sector de equipos de comunicación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344798" y="486768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desarrolladores y fabricantes de productos tecnológicos más grandes del mundo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344798" y="53133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desarrolladores y fabricantes de productos tecnológicos más grandes del mundo</a:t>
            </a:r>
            <a:endParaRPr lang="pt-BR" sz="75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8107752" y="1455880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tecnológico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234584" y="6096703"/>
            <a:ext cx="9792636" cy="276999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Padtec</a:t>
            </a:r>
            <a:r>
              <a:rPr lang="es-ES" sz="1200" b="1" dirty="0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ubicada en el campus de CPQD, conocido como uno de los centros de </a:t>
            </a:r>
            <a:r>
              <a:rPr lang="es-ES" sz="1200" b="1" dirty="0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I+D </a:t>
            </a:r>
            <a:r>
              <a:rPr lang="es-ES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TIC más avanzados de </a:t>
            </a:r>
            <a:r>
              <a:rPr lang="es-ES" sz="1200" b="1" dirty="0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Latina</a:t>
            </a:r>
            <a:endParaRPr lang="pt-BR" sz="1200" b="1" dirty="0">
              <a:solidFill>
                <a:srgbClr val="954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pa da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21536</TotalTime>
  <Words>287</Words>
  <Application>Microsoft Office PowerPoint</Application>
  <PresentationFormat>Personalizar</PresentationFormat>
  <Paragraphs>45</Paragraphs>
  <Slides>22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Calibri</vt:lpstr>
      <vt:lpstr>Itau Display</vt:lpstr>
      <vt:lpstr>Verdana</vt:lpstr>
      <vt:lpstr>Slide Final</vt:lpstr>
      <vt:lpstr>4_Conteúdo do Slide</vt:lpstr>
      <vt:lpstr>Conteúdo do Slide</vt:lpstr>
      <vt:lpstr>1_Capa da Apresentação</vt:lpstr>
      <vt:lpstr>29_Conteúdo do Slide</vt:lpstr>
      <vt:lpstr>7_Conteúdo do Slide</vt:lpstr>
      <vt:lpstr>9_Conteúdo do Slide</vt:lpstr>
      <vt:lpstr>Apresentação do PowerPoint</vt:lpstr>
      <vt:lpstr>Disclaimer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Ubicación estratégica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Stella Maris Abellan</cp:lastModifiedBy>
  <cp:revision>460</cp:revision>
  <dcterms:created xsi:type="dcterms:W3CDTF">2012-09-14T12:11:07Z</dcterms:created>
  <dcterms:modified xsi:type="dcterms:W3CDTF">2021-09-13T12:46:21Z</dcterms:modified>
</cp:coreProperties>
</file>