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5" r:id="rId2"/>
    <p:sldMasterId id="2147483671" r:id="rId3"/>
    <p:sldMasterId id="2147483674" r:id="rId4"/>
    <p:sldMasterId id="2147483678" r:id="rId5"/>
    <p:sldMasterId id="2147483684" r:id="rId6"/>
    <p:sldMasterId id="2147483689" r:id="rId7"/>
  </p:sldMasterIdLst>
  <p:notesMasterIdLst>
    <p:notesMasterId r:id="rId29"/>
  </p:notesMasterIdLst>
  <p:handoutMasterIdLst>
    <p:handoutMasterId r:id="rId30"/>
  </p:handoutMasterIdLst>
  <p:sldIdLst>
    <p:sldId id="298" r:id="rId8"/>
    <p:sldId id="443" r:id="rId9"/>
    <p:sldId id="409" r:id="rId10"/>
    <p:sldId id="429" r:id="rId11"/>
    <p:sldId id="426" r:id="rId12"/>
    <p:sldId id="427" r:id="rId13"/>
    <p:sldId id="452" r:id="rId14"/>
    <p:sldId id="453" r:id="rId15"/>
    <p:sldId id="442" r:id="rId16"/>
    <p:sldId id="394" r:id="rId17"/>
    <p:sldId id="454" r:id="rId18"/>
    <p:sldId id="455" r:id="rId19"/>
    <p:sldId id="444" r:id="rId20"/>
    <p:sldId id="456" r:id="rId21"/>
    <p:sldId id="435" r:id="rId22"/>
    <p:sldId id="463" r:id="rId23"/>
    <p:sldId id="464" r:id="rId24"/>
    <p:sldId id="465" r:id="rId25"/>
    <p:sldId id="460" r:id="rId26"/>
    <p:sldId id="461" r:id="rId27"/>
    <p:sldId id="466" r:id="rId28"/>
  </p:sldIdLst>
  <p:sldSz cx="10693400" cy="7561263"/>
  <p:notesSz cx="6858000" cy="9144000"/>
  <p:defaultText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Steinhauser" initials="AS" lastIdx="2" clrIdx="0"/>
  <p:cmAuthor id="1" name="Daniela Assis Tinoco" initials="DAT" lastIdx="1" clrIdx="1">
    <p:extLst>
      <p:ext uri="{19B8F6BF-5375-455C-9EA6-DF929625EA0E}">
        <p15:presenceInfo xmlns:p15="http://schemas.microsoft.com/office/powerpoint/2012/main" userId="S-1-5-21-507921405-2000478354-1801674531-16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F24"/>
    <a:srgbClr val="EBF1DE"/>
    <a:srgbClr val="FDEADA"/>
    <a:srgbClr val="954300"/>
    <a:srgbClr val="F79646"/>
    <a:srgbClr val="F9B47A"/>
    <a:srgbClr val="3772C8"/>
    <a:srgbClr val="FFD900"/>
    <a:srgbClr val="FFFF1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64" autoAdjust="0"/>
  </p:normalViewPr>
  <p:slideViewPr>
    <p:cSldViewPr>
      <p:cViewPr varScale="1">
        <p:scale>
          <a:sx n="99" d="100"/>
          <a:sy n="99" d="100"/>
        </p:scale>
        <p:origin x="1212" y="7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826"/>
    </p:cViewPr>
  </p:sorterViewPr>
  <p:notesViewPr>
    <p:cSldViewPr>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5D45B1-6F84-4DC9-8171-DF6195DDCC29}" type="datetimeFigureOut">
              <a:rPr lang="pt-BR" smtClean="0"/>
              <a:t>23/12/2021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A109A-AC93-45BD-AC17-A0DFD179E09A}" type="slidenum">
              <a:rPr lang="pt-BR" smtClean="0"/>
              <a:t>‹nº›</a:t>
            </a:fld>
            <a:endParaRPr lang="pt-BR"/>
          </a:p>
        </p:txBody>
      </p:sp>
    </p:spTree>
    <p:extLst>
      <p:ext uri="{BB962C8B-B14F-4D97-AF65-F5344CB8AC3E}">
        <p14:creationId xmlns:p14="http://schemas.microsoft.com/office/powerpoint/2010/main" val="218664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DAE86-FE4D-4913-BDE0-9CFC90A655C3}" type="datetimeFigureOut">
              <a:rPr lang="pt-BR" smtClean="0"/>
              <a:pPr/>
              <a:t>23/12/2021</a:t>
            </a:fld>
            <a:endParaRPr lang="pt-BR"/>
          </a:p>
        </p:txBody>
      </p:sp>
      <p:sp>
        <p:nvSpPr>
          <p:cNvPr id="4" name="Espaço Reservado para Imagem de Slide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BDF53-748F-40E0-AF0E-7EDD6B1B9CFF}" type="slidenum">
              <a:rPr lang="pt-BR" smtClean="0"/>
              <a:pPr/>
              <a:t>‹nº›</a:t>
            </a:fld>
            <a:endParaRPr lang="pt-BR"/>
          </a:p>
        </p:txBody>
      </p:sp>
    </p:spTree>
    <p:extLst>
      <p:ext uri="{BB962C8B-B14F-4D97-AF65-F5344CB8AC3E}">
        <p14:creationId xmlns:p14="http://schemas.microsoft.com/office/powerpoint/2010/main" val="3335465319"/>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6BDF53-748F-40E0-AF0E-7EDD6B1B9CFF}" type="slidenum">
              <a:rPr lang="pt-BR" smtClean="0"/>
              <a:pPr/>
              <a:t>8</a:t>
            </a:fld>
            <a:endParaRPr lang="pt-BR"/>
          </a:p>
        </p:txBody>
      </p:sp>
    </p:spTree>
    <p:extLst>
      <p:ext uri="{BB962C8B-B14F-4D97-AF65-F5344CB8AC3E}">
        <p14:creationId xmlns:p14="http://schemas.microsoft.com/office/powerpoint/2010/main" val="30713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6BDF53-748F-40E0-AF0E-7EDD6B1B9CFF}" type="slidenum">
              <a:rPr lang="pt-BR" smtClean="0"/>
              <a:pPr/>
              <a:t>9</a:t>
            </a:fld>
            <a:endParaRPr lang="pt-BR"/>
          </a:p>
        </p:txBody>
      </p:sp>
    </p:spTree>
    <p:extLst>
      <p:ext uri="{BB962C8B-B14F-4D97-AF65-F5344CB8AC3E}">
        <p14:creationId xmlns:p14="http://schemas.microsoft.com/office/powerpoint/2010/main" val="43097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E350910A-7414-4D9E-9190-84EEBF31341C}"/>
              </a:ext>
            </a:extLst>
          </p:cNvPr>
          <p:cNvSpPr/>
          <p:nvPr userDrawn="1">
            <p:custDataLst>
              <p:tags r:id="rId1"/>
            </p:custDataLst>
          </p:nvPr>
        </p:nvSpPr>
        <p:spPr>
          <a:xfrm>
            <a:off x="0" y="0"/>
            <a:ext cx="11139" cy="14002"/>
          </a:xfrm>
          <a:prstGeom prst="octagon">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2" dirty="0" err="1">
              <a:solidFill>
                <a:schemeClr val="bg2"/>
              </a:solidFill>
              <a:latin typeface="Arial" panose="020B0604020202020204" pitchFamily="34" charset="0"/>
              <a:cs typeface="Itau Display" panose="020B0503020204020204" pitchFamily="34" charset="0"/>
            </a:endParaRPr>
          </a:p>
        </p:txBody>
      </p:sp>
      <p:sp>
        <p:nvSpPr>
          <p:cNvPr id="5" name="Rectangle 16">
            <a:extLst>
              <a:ext uri="{FF2B5EF4-FFF2-40B4-BE49-F238E27FC236}">
                <a16:creationId xmlns:a16="http://schemas.microsoft.com/office/drawing/2014/main" id="{7E83508A-C101-4021-8C61-6AA50C021195}"/>
              </a:ext>
            </a:extLst>
          </p:cNvPr>
          <p:cNvSpPr>
            <a:spLocks noGrp="1" noChangeArrowheads="1"/>
          </p:cNvSpPr>
          <p:nvPr>
            <p:ph type="title" hasCustomPrompt="1"/>
          </p:nvPr>
        </p:nvSpPr>
        <p:spPr bwMode="auto">
          <a:xfrm>
            <a:off x="420497" y="392144"/>
            <a:ext cx="9849622" cy="448075"/>
          </a:xfrm>
          <a:prstGeom prst="rect">
            <a:avLst/>
          </a:prstGeom>
          <a:noFill/>
          <a:ln w="9525" algn="ctr">
            <a:noFill/>
            <a:miter lim="800000"/>
            <a:headEnd/>
            <a:tailEnd/>
          </a:ln>
          <a:effectLst/>
        </p:spPr>
        <p:txBody>
          <a:bodyPr vert="horz" wrap="square" lIns="0" tIns="46863" rIns="0" bIns="46863" numCol="1" anchor="t" anchorCtr="0" compatLnSpc="1">
            <a:prstTxWarp prst="textNoShape">
              <a:avLst/>
            </a:prstTxWarp>
          </a:bodyPr>
          <a:lstStyle>
            <a:lvl1pPr>
              <a:defRPr>
                <a:latin typeface="Arial" panose="020B0604020202020204" pitchFamily="34" charset="0"/>
              </a:defRPr>
            </a:lvl1pPr>
          </a:lstStyle>
          <a:p>
            <a:pPr lvl="0"/>
            <a:r>
              <a:rPr lang="en-US" dirty="0"/>
              <a:t>Click to edit Master title style</a:t>
            </a:r>
            <a:br>
              <a:rPr lang="en-US" dirty="0"/>
            </a:br>
            <a:endParaRPr lang="en-US" dirty="0"/>
          </a:p>
        </p:txBody>
      </p:sp>
      <p:sp>
        <p:nvSpPr>
          <p:cNvPr id="9" name="Text Placeholder 8">
            <a:extLst>
              <a:ext uri="{FF2B5EF4-FFF2-40B4-BE49-F238E27FC236}">
                <a16:creationId xmlns:a16="http://schemas.microsoft.com/office/drawing/2014/main" id="{F6860902-A5F7-43A7-B5CD-81852D4C75DB}"/>
              </a:ext>
            </a:extLst>
          </p:cNvPr>
          <p:cNvSpPr>
            <a:spLocks noGrp="1"/>
          </p:cNvSpPr>
          <p:nvPr>
            <p:ph type="body" sz="quarter" idx="11"/>
          </p:nvPr>
        </p:nvSpPr>
        <p:spPr>
          <a:xfrm>
            <a:off x="420495" y="1298471"/>
            <a:ext cx="9849622" cy="337736"/>
          </a:xfrm>
        </p:spPr>
        <p:txBody>
          <a:bodyPr/>
          <a:lstStyle>
            <a:lvl1pPr marL="0" indent="0">
              <a:buNone/>
              <a:defRPr>
                <a:solidFill>
                  <a:schemeClr val="bg2"/>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7567117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5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426308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8910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164926"/>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691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42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9982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180231"/>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3752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32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415B369-8393-4BF6-AFC4-A2F51F4F4616}"/>
              </a:ext>
            </a:extLst>
          </p:cNvPr>
          <p:cNvSpPr/>
          <p:nvPr userDrawn="1">
            <p:custDataLst>
              <p:tags r:id="rId1"/>
            </p:custDataLst>
          </p:nvPr>
        </p:nvSpPr>
        <p:spPr>
          <a:xfrm>
            <a:off x="0" y="-134736"/>
            <a:ext cx="90" cy="283476"/>
          </a:xfrm>
          <a:prstGeom prst="octagon">
            <a:avLst/>
          </a:prstGeom>
        </p:spPr>
        <p:txBody>
          <a:bodyPr wrap="none" lIns="0" tIns="0" rIns="0" bIns="0" rtlCol="0" anchor="ctr">
            <a:spAutoFit/>
          </a:bodyPr>
          <a:lstStyle/>
          <a:p>
            <a:pPr algn="l"/>
            <a:endParaRPr lang="en-US" sz="1842">
              <a:solidFill>
                <a:schemeClr val="tx1">
                  <a:lumMod val="50000"/>
                  <a:lumOff val="50000"/>
                </a:schemeClr>
              </a:solidFill>
              <a:latin typeface="Arial" panose="020B0604020202020204" pitchFamily="34" charset="0"/>
              <a:cs typeface="Calibri" panose="020F0502020204030204" pitchFamily="34" charset="0"/>
            </a:endParaRPr>
          </a:p>
        </p:txBody>
      </p:sp>
      <p:sp>
        <p:nvSpPr>
          <p:cNvPr id="3" name="Rectangle 16">
            <a:extLst>
              <a:ext uri="{FF2B5EF4-FFF2-40B4-BE49-F238E27FC236}">
                <a16:creationId xmlns:a16="http://schemas.microsoft.com/office/drawing/2014/main" id="{9E5E2D1D-6328-4AAC-8760-929C4EEAAF33}"/>
              </a:ext>
            </a:extLst>
          </p:cNvPr>
          <p:cNvSpPr>
            <a:spLocks noGrp="1" noChangeArrowheads="1"/>
          </p:cNvSpPr>
          <p:nvPr>
            <p:ph type="title"/>
          </p:nvPr>
        </p:nvSpPr>
        <p:spPr bwMode="auto">
          <a:xfrm>
            <a:off x="420497" y="392144"/>
            <a:ext cx="9849622" cy="448075"/>
          </a:xfrm>
          <a:prstGeom prst="rect">
            <a:avLst/>
          </a:prstGeom>
          <a:noFill/>
          <a:ln w="9525" algn="ctr">
            <a:noFill/>
            <a:miter lim="800000"/>
            <a:headEnd/>
            <a:tailEnd/>
          </a:ln>
          <a:effectLst/>
        </p:spPr>
        <p:txBody>
          <a:bodyPr vert="horz" wrap="square" lIns="0" tIns="46863" rIns="0" bIns="46863" numCol="1" anchor="t" anchorCtr="0" compatLnSpc="1">
            <a:prstTxWarp prst="textNoShape">
              <a:avLst/>
            </a:prstTxWarp>
          </a:bodyPr>
          <a:lstStyle>
            <a:lvl1pPr>
              <a:defRPr>
                <a:latin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5815448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upo 2"/>
          <p:cNvGrpSpPr/>
          <p:nvPr userDrawn="1"/>
        </p:nvGrpSpPr>
        <p:grpSpPr>
          <a:xfrm>
            <a:off x="0" y="-1588"/>
            <a:ext cx="10691813" cy="7564438"/>
            <a:chOff x="0" y="-1588"/>
            <a:chExt cx="10691813" cy="7564438"/>
          </a:xfrm>
        </p:grpSpPr>
        <p:pic>
          <p:nvPicPr>
            <p:cNvPr id="2" name="Picture 2" descr="C:\Users\scarmo\Desktop\Papelaria\1\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0691813" cy="75644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giovana\Desktop\Convite_Futurecom_ESP_b-02.png"/>
            <p:cNvPicPr>
              <a:picLocks noChangeAspect="1" noChangeArrowheads="1"/>
            </p:cNvPicPr>
            <p:nvPr/>
          </p:nvPicPr>
          <p:blipFill rotWithShape="1">
            <a:blip r:embed="rId4" cstate="print"/>
            <a:srcRect l="8195" t="20068" b="15213"/>
            <a:stretch/>
          </p:blipFill>
          <p:spPr bwMode="auto">
            <a:xfrm>
              <a:off x="3188603" y="4318892"/>
              <a:ext cx="1304384" cy="457201"/>
            </a:xfrm>
            <a:prstGeom prst="rect">
              <a:avLst/>
            </a:prstGeom>
            <a:noFill/>
            <a:ln w="9525">
              <a:noFill/>
              <a:miter lim="800000"/>
              <a:headEnd/>
              <a:tailEnd/>
            </a:ln>
          </p:spPr>
        </p:pic>
      </p:grpSp>
      <p:sp>
        <p:nvSpPr>
          <p:cNvPr id="6" name="CaixaDeTexto 5"/>
          <p:cNvSpPr txBox="1"/>
          <p:nvPr userDrawn="1"/>
        </p:nvSpPr>
        <p:spPr>
          <a:xfrm>
            <a:off x="234132" y="7104032"/>
            <a:ext cx="7529512" cy="276999"/>
          </a:xfrm>
          <a:prstGeom prst="rect">
            <a:avLst/>
          </a:prstGeom>
          <a:noFill/>
        </p:spPr>
        <p:txBody>
          <a:bodyPr>
            <a:spAutoFit/>
          </a:bodyPr>
          <a:lstStyle/>
          <a:p>
            <a:pPr algn="l">
              <a:defRPr/>
            </a:pPr>
            <a:r>
              <a:rPr lang="pt-BR" sz="1200" dirty="0">
                <a:solidFill>
                  <a:schemeClr val="bg1"/>
                </a:solidFill>
                <a:latin typeface="Verdana" pitchFamily="34" charset="0"/>
              </a:rPr>
              <a:t>Padtec S/A    ©   2019    </a:t>
            </a:r>
            <a:r>
              <a:rPr lang="pt-BR" sz="1200" dirty="0" err="1">
                <a:solidFill>
                  <a:schemeClr val="bg1"/>
                </a:solidFill>
                <a:latin typeface="Verdana" pitchFamily="34" charset="0"/>
              </a:rPr>
              <a:t>All</a:t>
            </a:r>
            <a:r>
              <a:rPr lang="pt-BR" sz="1200" dirty="0">
                <a:solidFill>
                  <a:schemeClr val="bg1"/>
                </a:solidFill>
                <a:latin typeface="Verdana" pitchFamily="34" charset="0"/>
              </a:rPr>
              <a:t> </a:t>
            </a:r>
            <a:r>
              <a:rPr lang="pt-BR" sz="1200" dirty="0" err="1">
                <a:solidFill>
                  <a:schemeClr val="bg1"/>
                </a:solidFill>
                <a:latin typeface="Verdana" pitchFamily="34" charset="0"/>
              </a:rPr>
              <a:t>rights</a:t>
            </a:r>
            <a:r>
              <a:rPr lang="pt-BR" sz="1200" dirty="0">
                <a:solidFill>
                  <a:schemeClr val="bg1"/>
                </a:solidFill>
                <a:latin typeface="Verdana" pitchFamily="34" charset="0"/>
              </a:rPr>
              <a:t> </a:t>
            </a:r>
            <a:r>
              <a:rPr lang="pt-BR" sz="1200" dirty="0" err="1">
                <a:solidFill>
                  <a:schemeClr val="bg1"/>
                </a:solidFill>
                <a:latin typeface="Verdana" pitchFamily="34" charset="0"/>
              </a:rPr>
              <a:t>reserved</a:t>
            </a:r>
            <a:r>
              <a:rPr lang="pt-BR" sz="1200" dirty="0">
                <a:solidFill>
                  <a:schemeClr val="bg1"/>
                </a:solidFill>
                <a:latin typeface="Verdana" pitchFamily="34" charset="0"/>
              </a:rPr>
              <a:t>.   </a:t>
            </a:r>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09" y="0"/>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a:t>
            </a:r>
            <a:r>
              <a:rPr lang="pt-BR" sz="1200" dirty="0" smtClean="0">
                <a:solidFill>
                  <a:prstClr val="white">
                    <a:lumMod val="50000"/>
                  </a:prstClr>
                </a:solidFill>
              </a:rPr>
              <a:t>   </a:t>
            </a:r>
            <a:endParaRPr lang="pt-BR" sz="1200" dirty="0">
              <a:solidFill>
                <a:prstClr val="white">
                  <a:lumMod val="50000"/>
                </a:prstClr>
              </a:solidFill>
            </a:endParaRPr>
          </a:p>
        </p:txBody>
      </p:sp>
    </p:spTree>
    <p:extLst>
      <p:ext uri="{BB962C8B-B14F-4D97-AF65-F5344CB8AC3E}">
        <p14:creationId xmlns:p14="http://schemas.microsoft.com/office/powerpoint/2010/main" val="384766147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umiranda\Desktop\templateSlid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09" y="0"/>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30106753"/>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C:\Users\scarmo\Desktop\Papelaria\1\hhh.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88"/>
            <a:ext cx="10691813" cy="756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82127"/>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1043056" rtl="0" eaLnBrk="1" latinLnBrk="0" hangingPunct="1">
        <a:spcBef>
          <a:spcPct val="0"/>
        </a:spcBef>
        <a:buNone/>
        <a:defRPr sz="3200" kern="1200">
          <a:solidFill>
            <a:schemeClr val="tx1"/>
          </a:solidFill>
          <a:latin typeface="Verdana" pitchFamily="34" charset="0"/>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09" y="35792"/>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72531033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scarmo\Desktop\ppt2016.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9525"/>
            <a:ext cx="10704513" cy="757078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100481411"/>
      </p:ext>
    </p:extLst>
  </p:cSld>
  <p:clrMap bg1="lt1" tx1="dk1" bg2="lt2" tx2="dk2" accent1="accent1" accent2="accent2" accent3="accent3" accent4="accent4" accent5="accent5" accent6="accent6" hlink="hlink" folHlink="folHlink"/>
  <p:sldLayoutIdLst>
    <p:sldLayoutId id="2147483685" r:id="rId1"/>
    <p:sldLayoutId id="2147483692" r:id="rId2"/>
    <p:sldLayoutId id="2147483699" r:id="rId3"/>
    <p:sldLayoutId id="2147483700" r:id="rId4"/>
    <p:sldLayoutId id="2147483701" r:id="rId5"/>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09" y="35792"/>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587369892"/>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jpeg"/><Relationship Id="rId39" Type="http://schemas.openxmlformats.org/officeDocument/2006/relationships/image" Target="../media/image51.png"/><Relationship Id="rId21" Type="http://schemas.openxmlformats.org/officeDocument/2006/relationships/image" Target="../media/image33.jpeg"/><Relationship Id="rId34" Type="http://schemas.openxmlformats.org/officeDocument/2006/relationships/image" Target="../media/image46.jpeg"/><Relationship Id="rId42"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jpe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jpeg"/><Relationship Id="rId40" Type="http://schemas.openxmlformats.org/officeDocument/2006/relationships/image" Target="../media/image52.pn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png"/><Relationship Id="rId28" Type="http://schemas.openxmlformats.org/officeDocument/2006/relationships/image" Target="../media/image40.jpe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gif"/><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8" Type="http://schemas.openxmlformats.org/officeDocument/2006/relationships/image" Target="../media/image20.png"/><Relationship Id="rId3" Type="http://schemas.openxmlformats.org/officeDocument/2006/relationships/image" Target="../media/image15.jpeg"/><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image" Target="../media/image45.png"/><Relationship Id="rId38"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 y="0"/>
            <a:ext cx="10684393" cy="7561263"/>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116" y="396255"/>
            <a:ext cx="1112522" cy="1115570"/>
          </a:xfrm>
          <a:prstGeom prst="rect">
            <a:avLst/>
          </a:prstGeom>
        </p:spPr>
      </p:pic>
    </p:spTree>
    <p:extLst>
      <p:ext uri="{BB962C8B-B14F-4D97-AF65-F5344CB8AC3E}">
        <p14:creationId xmlns:p14="http://schemas.microsoft.com/office/powerpoint/2010/main" val="395766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214799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 y="0"/>
            <a:ext cx="10684393" cy="7561263"/>
          </a:xfrm>
          <a:prstGeom prst="rect">
            <a:avLst/>
          </a:prstGeom>
        </p:spPr>
      </p:pic>
      <p:pic>
        <p:nvPicPr>
          <p:cNvPr id="3" name="Picture 9" descr="C:\Users\scarmo\Desktop\1.png">
            <a:extLst>
              <a:ext uri="{FF2B5EF4-FFF2-40B4-BE49-F238E27FC236}">
                <a16:creationId xmlns:a16="http://schemas.microsoft.com/office/drawing/2014/main" id="{6F7BB9CC-2C1A-354D-9113-940252A985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406"/>
          <a:stretch/>
        </p:blipFill>
        <p:spPr bwMode="auto">
          <a:xfrm>
            <a:off x="6282804" y="5379787"/>
            <a:ext cx="1016114" cy="288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sultado de imagem para logo amaz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7746" y="5423737"/>
            <a:ext cx="663949" cy="200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carmo\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4852" y="1833393"/>
            <a:ext cx="1800200" cy="485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854" t="55042"/>
          <a:stretch/>
        </p:blipFill>
        <p:spPr bwMode="auto">
          <a:xfrm>
            <a:off x="7477031" y="3981623"/>
            <a:ext cx="790068" cy="215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stagram Ícone – Icon - PNG Transparent - Imag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3624" y="3104679"/>
            <a:ext cx="226001" cy="232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witter – Wikipédia, a enciclopédia liv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604" y="3107369"/>
            <a:ext cx="309808" cy="250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Ficheiro:Logo of YouTube (2013-2015).svg – Wikipédia, a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840" y="2827149"/>
            <a:ext cx="428578" cy="178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m para logo tikt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036" y="3711445"/>
            <a:ext cx="672382" cy="1954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scarmo\Desktop\1.png"/>
          <p:cNvPicPr>
            <a:picLocks noChangeAspect="1" noChangeArrowheads="1"/>
          </p:cNvPicPr>
          <p:nvPr/>
        </p:nvPicPr>
        <p:blipFill rotWithShape="1">
          <a:blip r:embed="rId11">
            <a:extLst>
              <a:ext uri="{28A0092B-C50C-407E-A947-70E740481C1C}">
                <a14:useLocalDpi xmlns:a14="http://schemas.microsoft.com/office/drawing/2010/main" val="0"/>
              </a:ext>
            </a:extLst>
          </a:blip>
          <a:srcRect r="58764"/>
          <a:stretch/>
        </p:blipFill>
        <p:spPr bwMode="auto">
          <a:xfrm>
            <a:off x="6354812" y="4500711"/>
            <a:ext cx="525628" cy="550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Paypal - Delirium Ofici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3182" y="4562393"/>
            <a:ext cx="753062" cy="3765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Usar o app Saúde no iPhone ou iPod touch - Suporte da App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4536" y="4581503"/>
            <a:ext cx="337876" cy="337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anco Itaú - sua conta no app on the App Stor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2002" t="16406" r="32089" b="16395"/>
          <a:stretch/>
        </p:blipFill>
        <p:spPr bwMode="auto">
          <a:xfrm>
            <a:off x="8157020" y="4581503"/>
            <a:ext cx="356066" cy="3498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5041" r="55573" b="-15069"/>
          <a:stretch/>
        </p:blipFill>
        <p:spPr bwMode="auto">
          <a:xfrm>
            <a:off x="7088111" y="2772985"/>
            <a:ext cx="574044"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146" b="44959"/>
          <a:stretch/>
        </p:blipFill>
        <p:spPr bwMode="auto">
          <a:xfrm>
            <a:off x="6794631" y="3680936"/>
            <a:ext cx="502036" cy="2641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Zoom Meetings - Vídeo conferência, Webinars, Web Conferência"/>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68419"/>
          <a:stretch/>
        </p:blipFill>
        <p:spPr bwMode="auto">
          <a:xfrm>
            <a:off x="6932604" y="4022854"/>
            <a:ext cx="544427" cy="14633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77733" y="6084887"/>
            <a:ext cx="2402032" cy="1225402"/>
          </a:xfrm>
          <a:prstGeom prst="rect">
            <a:avLst/>
          </a:prstGeom>
        </p:spPr>
      </p:pic>
    </p:spTree>
    <p:extLst>
      <p:ext uri="{BB962C8B-B14F-4D97-AF65-F5344CB8AC3E}">
        <p14:creationId xmlns:p14="http://schemas.microsoft.com/office/powerpoint/2010/main" val="336223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 y="0"/>
            <a:ext cx="10649538" cy="7561263"/>
          </a:xfrm>
          <a:prstGeom prst="rect">
            <a:avLst/>
          </a:prstGeom>
        </p:spPr>
      </p:pic>
    </p:spTree>
    <p:extLst>
      <p:ext uri="{BB962C8B-B14F-4D97-AF65-F5344CB8AC3E}">
        <p14:creationId xmlns:p14="http://schemas.microsoft.com/office/powerpoint/2010/main" val="79883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 y="0"/>
            <a:ext cx="10676868" cy="7561263"/>
          </a:xfrm>
          <a:prstGeom prst="rect">
            <a:avLst/>
          </a:prstGeom>
        </p:spPr>
      </p:pic>
    </p:spTree>
    <p:extLst>
      <p:ext uri="{BB962C8B-B14F-4D97-AF65-F5344CB8AC3E}">
        <p14:creationId xmlns:p14="http://schemas.microsoft.com/office/powerpoint/2010/main" val="208191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732959"/>
            <a:ext cx="7074892" cy="82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6" descr="C:\Users\gbatistela\Desktop\POPs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37653" y="649206"/>
            <a:ext cx="8855747" cy="626186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0" y="649206"/>
            <a:ext cx="2224323" cy="6261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649205"/>
            <a:ext cx="10693400" cy="6261866"/>
          </a:xfrm>
          <a:prstGeom prst="rect">
            <a:avLst/>
          </a:prstGeom>
          <a:gradFill flip="none" rotWithShape="1">
            <a:gsLst>
              <a:gs pos="0">
                <a:schemeClr val="tx1"/>
              </a:gs>
              <a:gs pos="42000">
                <a:schemeClr val="bg1">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prstClr val="white"/>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97" y="252239"/>
            <a:ext cx="5623571" cy="1234442"/>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4" y="1778096"/>
            <a:ext cx="4297689" cy="4663449"/>
          </a:xfrm>
          <a:prstGeom prst="rect">
            <a:avLst/>
          </a:prstGeom>
        </p:spPr>
      </p:pic>
    </p:spTree>
    <p:extLst>
      <p:ext uri="{BB962C8B-B14F-4D97-AF65-F5344CB8AC3E}">
        <p14:creationId xmlns:p14="http://schemas.microsoft.com/office/powerpoint/2010/main" val="4275434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30339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72705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31764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3702176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98335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304258" y="180231"/>
            <a:ext cx="10199489" cy="582330"/>
          </a:xfrm>
        </p:spPr>
        <p:txBody>
          <a:bodyPr/>
          <a:lstStyle/>
          <a:p>
            <a:pPr algn="l"/>
            <a:r>
              <a:rPr lang="pt-BR" sz="2500" dirty="0" err="1" smtClean="0">
                <a:solidFill>
                  <a:schemeClr val="bg1">
                    <a:lumMod val="50000"/>
                  </a:schemeClr>
                </a:solidFill>
                <a:latin typeface="+mj-lt"/>
              </a:rPr>
              <a:t>Disclaimer</a:t>
            </a:r>
            <a:endParaRPr lang="pt-BR" sz="2500" dirty="0">
              <a:solidFill>
                <a:schemeClr val="bg1">
                  <a:lumMod val="50000"/>
                </a:schemeClr>
              </a:solidFill>
              <a:latin typeface="+mj-lt"/>
            </a:endParaRPr>
          </a:p>
        </p:txBody>
      </p:sp>
      <p:sp>
        <p:nvSpPr>
          <p:cNvPr id="4" name="CaixaDeTexto 3"/>
          <p:cNvSpPr txBox="1"/>
          <p:nvPr/>
        </p:nvSpPr>
        <p:spPr>
          <a:xfrm>
            <a:off x="954212" y="1620391"/>
            <a:ext cx="8712968" cy="2677656"/>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This material may contain projections and/or estimates of future events. The use of the terms "anticipates", "believes", "expects", "estimates", "plans", "anticipates", "projects", among others, is intended to signal possible trends and statements that evidently involve uncertainties and risks, and future results may differ from current expectations. Forward-looking statements are based on a variety of assumptions and factors, including economic, market and industry conditions, as well as operational factors</a:t>
            </a:r>
            <a:r>
              <a:rPr lang="en-US" sz="1200" i="1" dirty="0" smtClean="0">
                <a:latin typeface="Arial" panose="020B0604020202020204" pitchFamily="34" charset="0"/>
                <a:cs typeface="Arial" panose="020B0604020202020204" pitchFamily="34" charset="0"/>
              </a:rPr>
              <a:t>.</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Any changes in these assumptions and factors could lead to practical results that differ from current expectations. These forward-looking statements should not be fully relied upon. Forward-looking statements reflect only opinions as of the date they were made and presented</a:t>
            </a:r>
            <a:r>
              <a:rPr lang="en-US" sz="1200" i="1" dirty="0" smtClean="0">
                <a:latin typeface="Arial" panose="020B0604020202020204" pitchFamily="34" charset="0"/>
                <a:cs typeface="Arial" panose="020B0604020202020204" pitchFamily="34" charset="0"/>
              </a:rPr>
              <a:t>.</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The Company is not required to update them in the light of new information or new developments. The Company is not responsible for transactions that are carried out or for investment decisions that are made based on these projections and estimates. Finally, the pro forma financial information contained in this material is unaudited and, therefore, may differ from the final audited results.</a:t>
            </a:r>
          </a:p>
        </p:txBody>
      </p:sp>
    </p:spTree>
    <p:extLst>
      <p:ext uri="{BB962C8B-B14F-4D97-AF65-F5344CB8AC3E}">
        <p14:creationId xmlns:p14="http://schemas.microsoft.com/office/powerpoint/2010/main" val="187140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015988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21059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 y="0"/>
            <a:ext cx="10562336" cy="7561263"/>
          </a:xfrm>
          <a:prstGeom prst="rect">
            <a:avLst/>
          </a:prstGeom>
        </p:spPr>
      </p:pic>
    </p:spTree>
    <p:extLst>
      <p:ext uri="{BB962C8B-B14F-4D97-AF65-F5344CB8AC3E}">
        <p14:creationId xmlns:p14="http://schemas.microsoft.com/office/powerpoint/2010/main" val="370943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118642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9" y="0"/>
            <a:ext cx="10645821" cy="7561263"/>
          </a:xfrm>
          <a:prstGeom prst="rect">
            <a:avLst/>
          </a:prstGeom>
        </p:spPr>
      </p:pic>
    </p:spTree>
    <p:extLst>
      <p:ext uri="{BB962C8B-B14F-4D97-AF65-F5344CB8AC3E}">
        <p14:creationId xmlns:p14="http://schemas.microsoft.com/office/powerpoint/2010/main" val="266458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114553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m 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 y="0"/>
            <a:ext cx="10676868" cy="7561263"/>
          </a:xfrm>
          <a:prstGeom prst="rect">
            <a:avLst/>
          </a:prstGeom>
        </p:spPr>
      </p:pic>
      <p:sp>
        <p:nvSpPr>
          <p:cNvPr id="102" name="Retângulo 101"/>
          <p:cNvSpPr/>
          <p:nvPr/>
        </p:nvSpPr>
        <p:spPr>
          <a:xfrm>
            <a:off x="5254964" y="4508320"/>
            <a:ext cx="967620" cy="400110"/>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Global</a:t>
            </a:r>
          </a:p>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carriers</a:t>
            </a:r>
          </a:p>
        </p:txBody>
      </p:sp>
      <p:sp>
        <p:nvSpPr>
          <p:cNvPr id="103" name="Retângulo 102"/>
          <p:cNvSpPr/>
          <p:nvPr/>
        </p:nvSpPr>
        <p:spPr>
          <a:xfrm>
            <a:off x="4992182" y="5986034"/>
            <a:ext cx="1237316" cy="400110"/>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Data Center e </a:t>
            </a:r>
            <a:r>
              <a:rPr lang="en-US" sz="1000" i="1" dirty="0">
                <a:solidFill>
                  <a:schemeClr val="tx1">
                    <a:lumMod val="65000"/>
                    <a:lumOff val="35000"/>
                  </a:schemeClr>
                </a:solidFill>
                <a:latin typeface="Arial" panose="020B0604020202020204" pitchFamily="34" charset="0"/>
                <a:cs typeface="Arial" panose="020B0604020202020204" pitchFamily="34" charset="0"/>
              </a:rPr>
              <a:t>Multimedia</a:t>
            </a:r>
          </a:p>
        </p:txBody>
      </p:sp>
      <p:sp>
        <p:nvSpPr>
          <p:cNvPr id="104" name="Retângulo 103"/>
          <p:cNvSpPr/>
          <p:nvPr/>
        </p:nvSpPr>
        <p:spPr>
          <a:xfrm>
            <a:off x="5417317" y="3830150"/>
            <a:ext cx="805267" cy="400110"/>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Carriers of Carriers</a:t>
            </a:r>
            <a:endParaRPr lang="en-US" sz="10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5" name="Retângulo 104"/>
          <p:cNvSpPr/>
          <p:nvPr/>
        </p:nvSpPr>
        <p:spPr>
          <a:xfrm>
            <a:off x="5169459" y="5227458"/>
            <a:ext cx="1067475" cy="553998"/>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Utilities, </a:t>
            </a:r>
            <a:r>
              <a:rPr lang="en-US" sz="1000" i="1" dirty="0" err="1" smtClean="0">
                <a:solidFill>
                  <a:schemeClr val="tx1">
                    <a:lumMod val="65000"/>
                    <a:lumOff val="35000"/>
                  </a:schemeClr>
                </a:solidFill>
                <a:latin typeface="Arial" panose="020B0604020202020204" pitchFamily="34" charset="0"/>
                <a:cs typeface="Arial" panose="020B0604020202020204" pitchFamily="34" charset="0"/>
              </a:rPr>
              <a:t>Oil&amp;Gas</a:t>
            </a:r>
            <a:r>
              <a:rPr lang="en-US" sz="1000" i="1" dirty="0" smtClean="0">
                <a:solidFill>
                  <a:schemeClr val="tx1">
                    <a:lumMod val="65000"/>
                    <a:lumOff val="35000"/>
                  </a:schemeClr>
                </a:solidFill>
                <a:latin typeface="Arial" panose="020B0604020202020204" pitchFamily="34" charset="0"/>
                <a:cs typeface="Arial" panose="020B0604020202020204" pitchFamily="34" charset="0"/>
              </a:rPr>
              <a:t> e Integrators</a:t>
            </a:r>
            <a:endParaRPr lang="en-US" sz="10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6" name="Retângulo 105"/>
          <p:cNvSpPr/>
          <p:nvPr/>
        </p:nvSpPr>
        <p:spPr>
          <a:xfrm>
            <a:off x="4986660" y="6591248"/>
            <a:ext cx="1203309"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Governmental and research institutions</a:t>
            </a:r>
          </a:p>
        </p:txBody>
      </p:sp>
      <p:sp>
        <p:nvSpPr>
          <p:cNvPr id="107" name="Retângulo 106"/>
          <p:cNvSpPr/>
          <p:nvPr/>
        </p:nvSpPr>
        <p:spPr>
          <a:xfrm>
            <a:off x="5142464" y="1691454"/>
            <a:ext cx="1087034"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Fixed and mobile service providers</a:t>
            </a:r>
          </a:p>
        </p:txBody>
      </p:sp>
      <p:grpSp>
        <p:nvGrpSpPr>
          <p:cNvPr id="108" name="Agrupar 107"/>
          <p:cNvGrpSpPr/>
          <p:nvPr/>
        </p:nvGrpSpPr>
        <p:grpSpPr>
          <a:xfrm>
            <a:off x="6265828" y="3003210"/>
            <a:ext cx="4033964" cy="517892"/>
            <a:chOff x="6324670" y="2515453"/>
            <a:chExt cx="4033964" cy="517892"/>
          </a:xfrm>
        </p:grpSpPr>
        <p:sp>
          <p:nvSpPr>
            <p:cNvPr id="109" name="Retângulo 108"/>
            <p:cNvSpPr/>
            <p:nvPr/>
          </p:nvSpPr>
          <p:spPr>
            <a:xfrm>
              <a:off x="6324670"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0" name="Retângulo 109"/>
            <p:cNvSpPr/>
            <p:nvPr/>
          </p:nvSpPr>
          <p:spPr>
            <a:xfrm>
              <a:off x="715348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1" name="Retângulo 110"/>
            <p:cNvSpPr/>
            <p:nvPr/>
          </p:nvSpPr>
          <p:spPr>
            <a:xfrm>
              <a:off x="7982306"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2" name="Retângulo 111"/>
            <p:cNvSpPr/>
            <p:nvPr/>
          </p:nvSpPr>
          <p:spPr>
            <a:xfrm>
              <a:off x="881611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Retângulo 112"/>
            <p:cNvSpPr/>
            <p:nvPr/>
          </p:nvSpPr>
          <p:spPr>
            <a:xfrm>
              <a:off x="9638634" y="251545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14" name="Agrupar 113"/>
          <p:cNvGrpSpPr/>
          <p:nvPr/>
        </p:nvGrpSpPr>
        <p:grpSpPr>
          <a:xfrm>
            <a:off x="6265828" y="3721834"/>
            <a:ext cx="4033964" cy="517892"/>
            <a:chOff x="6324670" y="3334171"/>
            <a:chExt cx="4033964" cy="517892"/>
          </a:xfrm>
        </p:grpSpPr>
        <p:sp>
          <p:nvSpPr>
            <p:cNvPr id="115" name="Retângulo 114"/>
            <p:cNvSpPr/>
            <p:nvPr/>
          </p:nvSpPr>
          <p:spPr>
            <a:xfrm>
              <a:off x="6324670"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6" name="Retângulo 115"/>
            <p:cNvSpPr/>
            <p:nvPr/>
          </p:nvSpPr>
          <p:spPr>
            <a:xfrm>
              <a:off x="7153488"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7" name="Retângulo 116"/>
            <p:cNvSpPr/>
            <p:nvPr/>
          </p:nvSpPr>
          <p:spPr>
            <a:xfrm>
              <a:off x="7982306"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8" name="Retângulo 117"/>
            <p:cNvSpPr/>
            <p:nvPr/>
          </p:nvSpPr>
          <p:spPr>
            <a:xfrm>
              <a:off x="8816118"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9" name="Retângulo 118"/>
            <p:cNvSpPr/>
            <p:nvPr/>
          </p:nvSpPr>
          <p:spPr>
            <a:xfrm>
              <a:off x="9638634" y="3334171"/>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0" name="Agrupar 119"/>
          <p:cNvGrpSpPr/>
          <p:nvPr/>
        </p:nvGrpSpPr>
        <p:grpSpPr>
          <a:xfrm>
            <a:off x="6236934" y="4438896"/>
            <a:ext cx="4033964" cy="517892"/>
            <a:chOff x="6324670" y="4141028"/>
            <a:chExt cx="4033964" cy="517892"/>
          </a:xfrm>
        </p:grpSpPr>
        <p:sp>
          <p:nvSpPr>
            <p:cNvPr id="121" name="Retângulo 120"/>
            <p:cNvSpPr/>
            <p:nvPr/>
          </p:nvSpPr>
          <p:spPr>
            <a:xfrm>
              <a:off x="6324670"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2" name="Retângulo 121"/>
            <p:cNvSpPr/>
            <p:nvPr/>
          </p:nvSpPr>
          <p:spPr>
            <a:xfrm>
              <a:off x="7153488"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3" name="Retângulo 122"/>
            <p:cNvSpPr/>
            <p:nvPr/>
          </p:nvSpPr>
          <p:spPr>
            <a:xfrm>
              <a:off x="7982306"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4" name="Retângulo 123"/>
            <p:cNvSpPr/>
            <p:nvPr/>
          </p:nvSpPr>
          <p:spPr>
            <a:xfrm>
              <a:off x="8816118"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5" name="Retângulo 124"/>
            <p:cNvSpPr/>
            <p:nvPr/>
          </p:nvSpPr>
          <p:spPr>
            <a:xfrm>
              <a:off x="9638634" y="41410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6" name="Agrupar 125"/>
          <p:cNvGrpSpPr/>
          <p:nvPr/>
        </p:nvGrpSpPr>
        <p:grpSpPr>
          <a:xfrm>
            <a:off x="6271355" y="5882074"/>
            <a:ext cx="4033964" cy="517892"/>
            <a:chOff x="6324670" y="5741828"/>
            <a:chExt cx="4033964" cy="517892"/>
          </a:xfrm>
        </p:grpSpPr>
        <p:sp>
          <p:nvSpPr>
            <p:cNvPr id="127" name="Retângulo 126"/>
            <p:cNvSpPr/>
            <p:nvPr/>
          </p:nvSpPr>
          <p:spPr>
            <a:xfrm>
              <a:off x="6324670"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8" name="Retângulo 127"/>
            <p:cNvSpPr/>
            <p:nvPr/>
          </p:nvSpPr>
          <p:spPr>
            <a:xfrm>
              <a:off x="715348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9" name="Retângulo 128"/>
            <p:cNvSpPr/>
            <p:nvPr/>
          </p:nvSpPr>
          <p:spPr>
            <a:xfrm>
              <a:off x="7982306"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0" name="Retângulo 129"/>
            <p:cNvSpPr/>
            <p:nvPr/>
          </p:nvSpPr>
          <p:spPr>
            <a:xfrm>
              <a:off x="881611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1" name="Retângulo 130"/>
            <p:cNvSpPr/>
            <p:nvPr/>
          </p:nvSpPr>
          <p:spPr>
            <a:xfrm>
              <a:off x="9638634" y="57418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32" name="Agrupar 131"/>
          <p:cNvGrpSpPr/>
          <p:nvPr/>
        </p:nvGrpSpPr>
        <p:grpSpPr>
          <a:xfrm>
            <a:off x="6270539" y="6602154"/>
            <a:ext cx="4033964" cy="517892"/>
            <a:chOff x="6324670" y="6506804"/>
            <a:chExt cx="4033964" cy="517892"/>
          </a:xfrm>
        </p:grpSpPr>
        <p:sp>
          <p:nvSpPr>
            <p:cNvPr id="133" name="Retângulo 132"/>
            <p:cNvSpPr/>
            <p:nvPr/>
          </p:nvSpPr>
          <p:spPr>
            <a:xfrm>
              <a:off x="6324670"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4" name="Retângulo 133"/>
            <p:cNvSpPr/>
            <p:nvPr/>
          </p:nvSpPr>
          <p:spPr>
            <a:xfrm>
              <a:off x="7153488"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5" name="Retângulo 134"/>
            <p:cNvSpPr/>
            <p:nvPr/>
          </p:nvSpPr>
          <p:spPr>
            <a:xfrm>
              <a:off x="7982306"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6" name="Retângulo 135"/>
            <p:cNvSpPr/>
            <p:nvPr/>
          </p:nvSpPr>
          <p:spPr>
            <a:xfrm>
              <a:off x="8816118"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7" name="Retângulo 136"/>
            <p:cNvSpPr/>
            <p:nvPr/>
          </p:nvSpPr>
          <p:spPr>
            <a:xfrm>
              <a:off x="9638634" y="6506804"/>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38" name="Agrupar 137"/>
          <p:cNvGrpSpPr/>
          <p:nvPr/>
        </p:nvGrpSpPr>
        <p:grpSpPr>
          <a:xfrm>
            <a:off x="6265828" y="5161994"/>
            <a:ext cx="4033964" cy="517892"/>
            <a:chOff x="6324670" y="5741828"/>
            <a:chExt cx="4033964" cy="517892"/>
          </a:xfrm>
        </p:grpSpPr>
        <p:sp>
          <p:nvSpPr>
            <p:cNvPr id="139" name="Retângulo 138"/>
            <p:cNvSpPr/>
            <p:nvPr/>
          </p:nvSpPr>
          <p:spPr>
            <a:xfrm>
              <a:off x="6324670"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0" name="Retângulo 139"/>
            <p:cNvSpPr/>
            <p:nvPr/>
          </p:nvSpPr>
          <p:spPr>
            <a:xfrm>
              <a:off x="715348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1" name="Retângulo 140"/>
            <p:cNvSpPr/>
            <p:nvPr/>
          </p:nvSpPr>
          <p:spPr>
            <a:xfrm>
              <a:off x="7982306"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2" name="Retângulo 141"/>
            <p:cNvSpPr/>
            <p:nvPr/>
          </p:nvSpPr>
          <p:spPr>
            <a:xfrm>
              <a:off x="881611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3" name="Retângulo 142"/>
            <p:cNvSpPr/>
            <p:nvPr/>
          </p:nvSpPr>
          <p:spPr>
            <a:xfrm>
              <a:off x="9638634" y="57418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44" name="Agrupar 143"/>
          <p:cNvGrpSpPr/>
          <p:nvPr/>
        </p:nvGrpSpPr>
        <p:grpSpPr>
          <a:xfrm>
            <a:off x="6269771" y="1620391"/>
            <a:ext cx="4033964" cy="517892"/>
            <a:chOff x="6287714" y="1750100"/>
            <a:chExt cx="4033964" cy="517892"/>
          </a:xfrm>
        </p:grpSpPr>
        <p:grpSp>
          <p:nvGrpSpPr>
            <p:cNvPr id="145" name="Agrupar 144"/>
            <p:cNvGrpSpPr/>
            <p:nvPr/>
          </p:nvGrpSpPr>
          <p:grpSpPr>
            <a:xfrm>
              <a:off x="6287714" y="1750100"/>
              <a:ext cx="4033964" cy="517892"/>
              <a:chOff x="6324670" y="1722858"/>
              <a:chExt cx="4033964" cy="517892"/>
            </a:xfrm>
          </p:grpSpPr>
          <p:sp>
            <p:nvSpPr>
              <p:cNvPr id="147" name="Retângulo 146"/>
              <p:cNvSpPr/>
              <p:nvPr/>
            </p:nvSpPr>
            <p:spPr>
              <a:xfrm>
                <a:off x="6324670"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8" name="Retângulo 147"/>
              <p:cNvSpPr/>
              <p:nvPr/>
            </p:nvSpPr>
            <p:spPr>
              <a:xfrm>
                <a:off x="7153488"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9" name="Retângulo 148"/>
              <p:cNvSpPr/>
              <p:nvPr/>
            </p:nvSpPr>
            <p:spPr>
              <a:xfrm>
                <a:off x="7982306"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50" name="Retângulo 149"/>
              <p:cNvSpPr/>
              <p:nvPr/>
            </p:nvSpPr>
            <p:spPr>
              <a:xfrm>
                <a:off x="8816118"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51" name="Retângulo 150"/>
              <p:cNvSpPr/>
              <p:nvPr/>
            </p:nvSpPr>
            <p:spPr>
              <a:xfrm>
                <a:off x="9638634" y="172285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146" name="Picture 6" descr="\\loki\Marketing\Banco de Imagens\Imagens e Logos - Site\Site\back2\SegmentosLogo\LOGO\LogoTelVIV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05" b="16370"/>
            <a:stretch/>
          </p:blipFill>
          <p:spPr bwMode="auto">
            <a:xfrm>
              <a:off x="9608526" y="1914594"/>
              <a:ext cx="697552" cy="190471"/>
            </a:xfrm>
            <a:prstGeom prst="rect">
              <a:avLst/>
            </a:prstGeom>
            <a:noFill/>
            <a:extLst>
              <a:ext uri="{909E8E84-426E-40DD-AFC4-6F175D3DCCD1}">
                <a14:hiddenFill xmlns:a14="http://schemas.microsoft.com/office/drawing/2010/main">
                  <a:solidFill>
                    <a:srgbClr val="FFFFFF"/>
                  </a:solidFill>
                </a14:hiddenFill>
              </a:ext>
            </a:extLst>
          </p:spPr>
        </p:pic>
      </p:grpSp>
      <p:pic>
        <p:nvPicPr>
          <p:cNvPr id="152" name="Picture 3" descr="C:\Users\umiranda\Desktop\logo claro.png"/>
          <p:cNvPicPr>
            <a:picLocks noChangeAspect="1" noChangeArrowheads="1"/>
          </p:cNvPicPr>
          <p:nvPr/>
        </p:nvPicPr>
        <p:blipFill rotWithShape="1">
          <a:blip r:embed="rId4">
            <a:extLst>
              <a:ext uri="{28A0092B-C50C-407E-A947-70E740481C1C}">
                <a14:useLocalDpi xmlns:a14="http://schemas.microsoft.com/office/drawing/2010/main" val="0"/>
              </a:ext>
            </a:extLst>
          </a:blip>
          <a:srcRect t="6118" b="36368"/>
          <a:stretch/>
        </p:blipFill>
        <p:spPr bwMode="auto">
          <a:xfrm>
            <a:off x="7170548" y="1685990"/>
            <a:ext cx="540875" cy="39159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7" descr="oi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84809" y="1668495"/>
            <a:ext cx="378047" cy="407973"/>
          </a:xfrm>
          <a:prstGeom prst="rect">
            <a:avLst/>
          </a:prstGeom>
          <a:noFill/>
          <a:ln w="9525">
            <a:noFill/>
            <a:miter lim="800000"/>
            <a:headEnd/>
            <a:tailEnd/>
          </a:ln>
        </p:spPr>
      </p:pic>
      <p:pic>
        <p:nvPicPr>
          <p:cNvPr id="154" name="Imagem 153" descr="Tel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3580" y="6790059"/>
            <a:ext cx="710026" cy="156375"/>
          </a:xfrm>
          <a:prstGeom prst="rect">
            <a:avLst/>
          </a:prstGeom>
        </p:spPr>
      </p:pic>
      <p:pic>
        <p:nvPicPr>
          <p:cNvPr id="155" name="Picture 4" descr="C:\Users\umiranda\Desktop\silicon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4797" y="3782707"/>
            <a:ext cx="587592" cy="37214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p:cNvPicPr>
            <a:picLocks noChangeAspect="1" noChangeArrowheads="1"/>
          </p:cNvPicPr>
          <p:nvPr/>
        </p:nvPicPr>
        <p:blipFill>
          <a:blip r:embed="rId8" cstate="screen"/>
          <a:srcRect/>
          <a:stretch>
            <a:fillRect/>
          </a:stretch>
        </p:blipFill>
        <p:spPr bwMode="auto">
          <a:xfrm>
            <a:off x="7160028" y="3810602"/>
            <a:ext cx="600416" cy="338944"/>
          </a:xfrm>
          <a:prstGeom prst="rect">
            <a:avLst/>
          </a:prstGeom>
          <a:noFill/>
          <a:ln w="9525">
            <a:noFill/>
            <a:miter lim="800000"/>
            <a:headEnd/>
            <a:tailEnd/>
          </a:ln>
          <a:effectLst/>
        </p:spPr>
      </p:pic>
      <p:pic>
        <p:nvPicPr>
          <p:cNvPr id="158" name="Picture 7" descr="C:\Users\umiranda\Desktop\logo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2409" y="5244072"/>
            <a:ext cx="369674" cy="369674"/>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C:\Users\umiranda\Desktop\Siemens-logo.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1205" y="5349239"/>
            <a:ext cx="668706" cy="15934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0" descr="C:\Users\umiranda\Desktop\abb-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87604" y="5329110"/>
            <a:ext cx="488353" cy="19680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Resultado de imagem para taesa"/>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0771" t="26769" r="21284" b="25929"/>
          <a:stretch/>
        </p:blipFill>
        <p:spPr bwMode="auto">
          <a:xfrm>
            <a:off x="9665433" y="5308924"/>
            <a:ext cx="605465" cy="25948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descr="C:\Users\umiranda\Desktop\Logotipo_da_Rede_Glob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92413" y="5935265"/>
            <a:ext cx="391848" cy="40125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9" descr="\\loki\Marketing\Banco de Imagens\Imagens e Logos - Site\Site\back2\SegmentosLogo\LOGO\LogoEBL.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1141" r="20997"/>
          <a:stretch/>
        </p:blipFill>
        <p:spPr bwMode="auto">
          <a:xfrm>
            <a:off x="7218296" y="6619044"/>
            <a:ext cx="414911" cy="47406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descr="180px-Rnp_logo"/>
          <p:cNvPicPr>
            <a:picLocks noChangeAspect="1" noChangeArrowheads="1"/>
          </p:cNvPicPr>
          <p:nvPr/>
        </p:nvPicPr>
        <p:blipFill>
          <a:blip r:embed="rId15" cstate="screen"/>
          <a:srcRect/>
          <a:stretch>
            <a:fillRect/>
          </a:stretch>
        </p:blipFill>
        <p:spPr bwMode="auto">
          <a:xfrm>
            <a:off x="8001677" y="6707265"/>
            <a:ext cx="612652" cy="321962"/>
          </a:xfrm>
          <a:prstGeom prst="rect">
            <a:avLst/>
          </a:prstGeom>
          <a:noFill/>
          <a:ln w="9525">
            <a:noFill/>
            <a:miter lim="800000"/>
            <a:headEnd/>
            <a:tailEnd/>
          </a:ln>
        </p:spPr>
      </p:pic>
      <p:pic>
        <p:nvPicPr>
          <p:cNvPr id="166" name="Picture 11" descr="C:\Users\umiranda\Desktop\logo.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58657"/>
          <a:stretch/>
        </p:blipFill>
        <p:spPr bwMode="auto">
          <a:xfrm>
            <a:off x="8872872" y="6757872"/>
            <a:ext cx="528545" cy="24435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9" descr="C:\Users\umiranda\Desktop\Ibm_logo-3.png"/>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265760" y="6057353"/>
            <a:ext cx="388824" cy="165762"/>
          </a:xfrm>
          <a:prstGeom prst="rect">
            <a:avLst/>
          </a:prstGeom>
          <a:solidFill>
            <a:schemeClr val="bg1"/>
          </a:solidFill>
        </p:spPr>
      </p:pic>
      <p:pic>
        <p:nvPicPr>
          <p:cNvPr id="168" name="Picture 13" descr="\\loki\Marketing\Banco de Imagens\Imagens e Logos - Site\Site\back2\SegmentosLogo\LOGO\LogoEquinixlL.jp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6312280" y="5958885"/>
            <a:ext cx="633664" cy="354015"/>
          </a:xfrm>
          <a:prstGeom prst="rect">
            <a:avLst/>
          </a:prstGeom>
          <a:solidFill>
            <a:schemeClr val="bg1"/>
          </a:solidFill>
        </p:spPr>
      </p:pic>
      <p:pic>
        <p:nvPicPr>
          <p:cNvPr id="169" name="Picture 12" descr="C:\Users\umiranda\Desktop\logTivit.pn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52166" b="-1291"/>
          <a:stretch/>
        </p:blipFill>
        <p:spPr bwMode="auto">
          <a:xfrm>
            <a:off x="8782618" y="6062003"/>
            <a:ext cx="683783" cy="197558"/>
          </a:xfrm>
          <a:prstGeom prst="rect">
            <a:avLst/>
          </a:prstGeom>
          <a:solidFill>
            <a:schemeClr val="bg1"/>
          </a:solidFill>
        </p:spPr>
      </p:pic>
      <p:pic>
        <p:nvPicPr>
          <p:cNvPr id="170" name="Picture 16" descr="\\loki\Marketing\Banco de Imagens\Imagens e Logos - Site\Site\back2\SegmentosLogo\LOGO\LogoAscentyL.jpg"/>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9579351" y="6057353"/>
            <a:ext cx="738909" cy="221067"/>
          </a:xfrm>
          <a:prstGeom prst="rect">
            <a:avLst/>
          </a:prstGeom>
          <a:solidFill>
            <a:schemeClr val="bg1"/>
          </a:solidFill>
        </p:spPr>
      </p:pic>
      <p:pic>
        <p:nvPicPr>
          <p:cNvPr id="171" name="Picture 14" descr="\\loki\Marketing\Banco de Imagens\Imagens e Logos - Site\Site\back2\SegmentosLogo\LOGO\LogoGlobenetL.jpg"/>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7076470" y="4570460"/>
            <a:ext cx="699873" cy="249914"/>
          </a:xfrm>
          <a:prstGeom prst="rect">
            <a:avLst/>
          </a:prstGeom>
          <a:solidFill>
            <a:schemeClr val="bg1"/>
          </a:solidFill>
        </p:spPr>
      </p:pic>
      <p:pic>
        <p:nvPicPr>
          <p:cNvPr id="172" name="Picture 2" descr="Sparkle - Telecom Italia Group"/>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970335" y="4545434"/>
            <a:ext cx="633420" cy="325882"/>
          </a:xfrm>
          <a:prstGeom prst="rect">
            <a:avLst/>
          </a:prstGeom>
          <a:solidFill>
            <a:schemeClr val="bg1"/>
          </a:solidFill>
        </p:spPr>
      </p:pic>
      <p:pic>
        <p:nvPicPr>
          <p:cNvPr id="173" name="Picture 4"/>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r="4712"/>
          <a:stretch/>
        </p:blipFill>
        <p:spPr bwMode="auto">
          <a:xfrm>
            <a:off x="6289819" y="4581447"/>
            <a:ext cx="653670" cy="25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tângulo 174"/>
          <p:cNvSpPr/>
          <p:nvPr/>
        </p:nvSpPr>
        <p:spPr>
          <a:xfrm>
            <a:off x="5351083" y="2739304"/>
            <a:ext cx="871501"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Regional Service </a:t>
            </a:r>
          </a:p>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Providers</a:t>
            </a:r>
          </a:p>
        </p:txBody>
      </p:sp>
      <p:grpSp>
        <p:nvGrpSpPr>
          <p:cNvPr id="176" name="Agrupar 175"/>
          <p:cNvGrpSpPr/>
          <p:nvPr/>
        </p:nvGrpSpPr>
        <p:grpSpPr>
          <a:xfrm>
            <a:off x="6265828" y="2352876"/>
            <a:ext cx="4033964" cy="517892"/>
            <a:chOff x="6324670" y="2515453"/>
            <a:chExt cx="4033964" cy="517892"/>
          </a:xfrm>
        </p:grpSpPr>
        <p:sp>
          <p:nvSpPr>
            <p:cNvPr id="177" name="Retângulo 176"/>
            <p:cNvSpPr/>
            <p:nvPr/>
          </p:nvSpPr>
          <p:spPr>
            <a:xfrm>
              <a:off x="6324670"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78" name="Retângulo 177"/>
            <p:cNvSpPr/>
            <p:nvPr/>
          </p:nvSpPr>
          <p:spPr>
            <a:xfrm>
              <a:off x="715348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79" name="Retângulo 178"/>
            <p:cNvSpPr/>
            <p:nvPr/>
          </p:nvSpPr>
          <p:spPr>
            <a:xfrm>
              <a:off x="7982306"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80" name="Retângulo 179"/>
            <p:cNvSpPr/>
            <p:nvPr/>
          </p:nvSpPr>
          <p:spPr>
            <a:xfrm>
              <a:off x="881611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81" name="Retângulo 180"/>
            <p:cNvSpPr/>
            <p:nvPr/>
          </p:nvSpPr>
          <p:spPr>
            <a:xfrm>
              <a:off x="9638634" y="251545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182" name="Picture 4" descr="Image result for MOB TELECOM 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42828" y="2402042"/>
            <a:ext cx="632247" cy="392937"/>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vogel"/>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14137" b="15311"/>
          <a:stretch/>
        </p:blipFill>
        <p:spPr bwMode="auto">
          <a:xfrm>
            <a:off x="9576106" y="2438301"/>
            <a:ext cx="726506" cy="33886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6" descr="brisanet"/>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2299" b="17498"/>
          <a:stretch/>
        </p:blipFill>
        <p:spPr bwMode="auto">
          <a:xfrm>
            <a:off x="7089603" y="3133821"/>
            <a:ext cx="730085" cy="29058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 descr="Provedor - LinkEvents - Internet para eventos em Fortaleza, Cear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15354" y="2483557"/>
            <a:ext cx="696483" cy="27524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4" descr="sumicityfinal"/>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6228" t="7502" r="7167" b="9859"/>
          <a:stretch/>
        </p:blipFill>
        <p:spPr bwMode="auto">
          <a:xfrm>
            <a:off x="7967846" y="2429405"/>
            <a:ext cx="655423" cy="39401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Ficheiro:TIM logo 2016.svg – Wikipédia, a enciclopédia livre"/>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784259" y="1807876"/>
            <a:ext cx="640524" cy="16973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descr="Algar Telecom – Wikipédia, a enciclopédia livre"/>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323551" y="1772625"/>
            <a:ext cx="625833" cy="245118"/>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Resultado de imagem para century link"/>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741873" y="4587547"/>
            <a:ext cx="715857" cy="239812"/>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6" descr="Fiber Optic Internet &amp; Wholesale Telecom Solution Providers | UFINET"/>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741873" y="3780631"/>
            <a:ext cx="758975" cy="42123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descr="Perguntas de entrevista da Internexa | Glassdoor.com.b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032051" y="3742783"/>
            <a:ext cx="501518" cy="501518"/>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5" descr="Petrobras_logo"/>
          <p:cNvPicPr>
            <a:picLocks noChangeAspect="1" noChangeArrowheads="1"/>
          </p:cNvPicPr>
          <p:nvPr/>
        </p:nvPicPr>
        <p:blipFill>
          <a:blip r:embed="rId34" cstate="screen"/>
          <a:srcRect/>
          <a:stretch>
            <a:fillRect/>
          </a:stretch>
        </p:blipFill>
        <p:spPr bwMode="auto">
          <a:xfrm>
            <a:off x="7185419" y="5247565"/>
            <a:ext cx="511132" cy="304675"/>
          </a:xfrm>
          <a:prstGeom prst="rect">
            <a:avLst/>
          </a:prstGeom>
          <a:noFill/>
          <a:ln w="9525">
            <a:noFill/>
            <a:miter lim="800000"/>
            <a:headEnd/>
            <a:tailEnd/>
          </a:ln>
        </p:spPr>
      </p:pic>
      <p:pic>
        <p:nvPicPr>
          <p:cNvPr id="193" name="Picture 10" descr="American Tower apresenta tendências e soluções em infraestrutura ..."/>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762786" y="2438302"/>
            <a:ext cx="726560" cy="33421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2" descr="Acesso Suspenso"/>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9619771" y="3128821"/>
            <a:ext cx="646984" cy="238828"/>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4" descr="Assistente de Vendas (interno) | Click Riomafra"/>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917162" y="3147654"/>
            <a:ext cx="711952" cy="272086"/>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6" descr="Internet 20 MB - Super Fibra - Loja Mhnet Telecom"/>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364797" y="3006858"/>
            <a:ext cx="510207" cy="5102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lp Internet"/>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813548" y="3138912"/>
            <a:ext cx="652853" cy="342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RFibra Telecomunicações"/>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630823" y="3817368"/>
            <a:ext cx="620892" cy="332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Telxius logo.svg - Wikimedia Commons"/>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9590583" y="4648275"/>
            <a:ext cx="656555" cy="117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trobras-Eletronorte-logo - Prolux : Prolux"/>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648801" y="6591530"/>
            <a:ext cx="608418" cy="50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4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title"/>
          </p:nvPr>
        </p:nvSpPr>
        <p:spPr>
          <a:xfrm>
            <a:off x="306140" y="108223"/>
            <a:ext cx="10513168" cy="591369"/>
          </a:xfrm>
        </p:spPr>
        <p:txBody>
          <a:bodyPr/>
          <a:lstStyle/>
          <a:p>
            <a:r>
              <a:rPr lang="en-US" b="1" dirty="0"/>
              <a:t>Company </a:t>
            </a:r>
            <a:r>
              <a:rPr lang="en-US" b="1" dirty="0" smtClean="0"/>
              <a:t>Overview: </a:t>
            </a:r>
            <a:r>
              <a:rPr lang="en-US" dirty="0" smtClean="0"/>
              <a:t>Strategic </a:t>
            </a:r>
            <a:r>
              <a:rPr lang="en-US" dirty="0"/>
              <a:t>Location</a:t>
            </a:r>
            <a:endParaRPr lang="en-US"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25" y="1044327"/>
            <a:ext cx="10321925"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8227020" y="2196455"/>
            <a:ext cx="2160240" cy="438582"/>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Renowned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university</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Latin</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America</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engineering</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fields</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6" name="CaixaDeTexto 5"/>
          <p:cNvSpPr txBox="1"/>
          <p:nvPr/>
        </p:nvSpPr>
        <p:spPr>
          <a:xfrm>
            <a:off x="8227020" y="2635037"/>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University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with</a:t>
            </a:r>
            <a:r>
              <a:rPr lang="pt-BR" sz="750" dirty="0" smtClean="0">
                <a:solidFill>
                  <a:schemeClr val="accent6">
                    <a:lumMod val="75000"/>
                  </a:schemeClr>
                </a:solidFill>
                <a:latin typeface="Arial" panose="020B0604020202020204" pitchFamily="34" charset="0"/>
                <a:cs typeface="Arial" panose="020B0604020202020204" pitchFamily="34" charset="0"/>
              </a:rPr>
              <a:t> importante R&amp;D </a:t>
            </a:r>
            <a:r>
              <a:rPr lang="pt-BR" sz="750" dirty="0" err="1" smtClean="0">
                <a:solidFill>
                  <a:schemeClr val="accent6">
                    <a:lumMod val="75000"/>
                  </a:schemeClr>
                </a:solidFill>
                <a:latin typeface="Arial" panose="020B0604020202020204" pitchFamily="34" charset="0"/>
                <a:cs typeface="Arial" panose="020B0604020202020204" pitchFamily="34" charset="0"/>
              </a:rPr>
              <a:t>institute</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7" name="CaixaDeTexto 6"/>
          <p:cNvSpPr txBox="1"/>
          <p:nvPr/>
        </p:nvSpPr>
        <p:spPr>
          <a:xfrm>
            <a:off x="8227020" y="3015794"/>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os </a:t>
            </a:r>
            <a:r>
              <a:rPr lang="pt-BR" sz="750" dirty="0" err="1" smtClean="0">
                <a:solidFill>
                  <a:schemeClr val="accent6">
                    <a:lumMod val="75000"/>
                  </a:schemeClr>
                </a:solidFill>
                <a:latin typeface="Arial" panose="020B0604020202020204" pitchFamily="34" charset="0"/>
                <a:cs typeface="Arial" panose="020B0604020202020204" pitchFamily="34" charset="0"/>
              </a:rPr>
              <a:t>electronic</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produtcs</a:t>
            </a:r>
            <a:r>
              <a:rPr lang="pt-BR" sz="750" dirty="0" smtClean="0">
                <a:solidFill>
                  <a:schemeClr val="accent6">
                    <a:lumMod val="75000"/>
                  </a:schemeClr>
                </a:solidFill>
                <a:latin typeface="Arial" panose="020B0604020202020204" pitchFamily="34" charset="0"/>
                <a:cs typeface="Arial" panose="020B0604020202020204" pitchFamily="34" charset="0"/>
              </a:rPr>
              <a:t> for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industry</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8" name="CaixaDeTexto 7"/>
          <p:cNvSpPr txBox="1"/>
          <p:nvPr/>
        </p:nvSpPr>
        <p:spPr>
          <a:xfrm>
            <a:off x="8107752" y="3396551"/>
            <a:ext cx="2279507" cy="323165"/>
          </a:xfrm>
          <a:prstGeom prst="rect">
            <a:avLst/>
          </a:prstGeom>
          <a:solidFill>
            <a:schemeClr val="bg1"/>
          </a:solidFill>
        </p:spPr>
        <p:txBody>
          <a:bodyPr wrap="square" rtlCol="0">
            <a:spAutoFit/>
          </a:bodyPr>
          <a:lstStyle/>
          <a:p>
            <a:r>
              <a:rPr lang="pt-BR" sz="750" dirty="0" smtClean="0">
                <a:solidFill>
                  <a:schemeClr val="accent6">
                    <a:lumMod val="75000"/>
                  </a:schemeClr>
                </a:solidFill>
                <a:latin typeface="Arial" panose="020B0604020202020204" pitchFamily="34" charset="0"/>
                <a:cs typeface="Arial" panose="020B0604020202020204" pitchFamily="34" charset="0"/>
              </a:rPr>
              <a:t>Viracopos </a:t>
            </a:r>
            <a:r>
              <a:rPr lang="pt-BR" sz="750" dirty="0" err="1" smtClean="0">
                <a:solidFill>
                  <a:schemeClr val="accent6">
                    <a:lumMod val="75000"/>
                  </a:schemeClr>
                </a:solidFill>
                <a:latin typeface="Arial" panose="020B0604020202020204" pitchFamily="34" charset="0"/>
                <a:cs typeface="Arial" panose="020B0604020202020204" pitchFamily="34" charset="0"/>
              </a:rPr>
              <a:t>International</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Airport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One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Latin</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America’s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most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developed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airports</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9" name="CaixaDeTexto 8"/>
          <p:cNvSpPr txBox="1"/>
          <p:nvPr/>
        </p:nvSpPr>
        <p:spPr>
          <a:xfrm>
            <a:off x="8533160" y="3780631"/>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3C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0" name="CaixaDeTexto 9"/>
          <p:cNvSpPr txBox="1"/>
          <p:nvPr/>
        </p:nvSpPr>
        <p:spPr>
          <a:xfrm>
            <a:off x="8543140" y="4112535"/>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Second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3C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r>
              <a:rPr lang="pt-BR" sz="750" dirty="0" smtClean="0">
                <a:solidFill>
                  <a:schemeClr val="accent6">
                    <a:lumMod val="75000"/>
                  </a:schemeClr>
                </a:solidFill>
                <a:latin typeface="Arial" panose="020B0604020202020204" pitchFamily="34" charset="0"/>
                <a:cs typeface="Arial" panose="020B0604020202020204" pitchFamily="34" charset="0"/>
              </a:rPr>
              <a:t>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1" name="CaixaDeTexto 10"/>
          <p:cNvSpPr txBox="1"/>
          <p:nvPr/>
        </p:nvSpPr>
        <p:spPr>
          <a:xfrm>
            <a:off x="8248244" y="4460291"/>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One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players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communications </a:t>
            </a:r>
            <a:r>
              <a:rPr lang="pt-BR" sz="750" dirty="0" err="1" smtClean="0">
                <a:solidFill>
                  <a:schemeClr val="accent6">
                    <a:lumMod val="75000"/>
                  </a:schemeClr>
                </a:solidFill>
                <a:latin typeface="Arial" panose="020B0604020202020204" pitchFamily="34" charset="0"/>
                <a:cs typeface="Arial" panose="020B0604020202020204" pitchFamily="34" charset="0"/>
              </a:rPr>
              <a:t>equipment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industry</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2" name="CaixaDeTexto 11"/>
          <p:cNvSpPr txBox="1"/>
          <p:nvPr/>
        </p:nvSpPr>
        <p:spPr>
          <a:xfrm>
            <a:off x="8344798" y="4867685"/>
            <a:ext cx="2160240" cy="438582"/>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Amongst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developers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3" name="CaixaDeTexto 12"/>
          <p:cNvSpPr txBox="1"/>
          <p:nvPr/>
        </p:nvSpPr>
        <p:spPr>
          <a:xfrm>
            <a:off x="8344798" y="5313355"/>
            <a:ext cx="2160240" cy="438582"/>
          </a:xfrm>
          <a:prstGeom prst="rect">
            <a:avLst/>
          </a:prstGeom>
          <a:solidFill>
            <a:schemeClr val="bg1"/>
          </a:solidFill>
        </p:spPr>
        <p:txBody>
          <a:bodyPr wrap="square" rtlCol="0">
            <a:spAutoFit/>
          </a:bodyPr>
          <a:lstStyle/>
          <a:p>
            <a:r>
              <a:rPr lang="pt-BR" sz="750" dirty="0" err="1">
                <a:solidFill>
                  <a:schemeClr val="accent6">
                    <a:lumMod val="75000"/>
                  </a:schemeClr>
                </a:solidFill>
                <a:latin typeface="Arial" panose="020B0604020202020204" pitchFamily="34" charset="0"/>
                <a:cs typeface="Arial" panose="020B0604020202020204" pitchFamily="34" charset="0"/>
              </a:rPr>
              <a:t>Amongst</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the</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largest</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developers</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and</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manufactures</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of</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technology</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products</a:t>
            </a:r>
            <a:r>
              <a:rPr lang="pt-BR" sz="750" dirty="0">
                <a:solidFill>
                  <a:schemeClr val="accent6">
                    <a:lumMod val="75000"/>
                  </a:schemeClr>
                </a:solidFill>
                <a:latin typeface="Arial" panose="020B0604020202020204" pitchFamily="34" charset="0"/>
                <a:cs typeface="Arial" panose="020B0604020202020204" pitchFamily="34" charset="0"/>
              </a:rPr>
              <a:t> in </a:t>
            </a:r>
            <a:r>
              <a:rPr lang="pt-BR" sz="750" dirty="0" err="1">
                <a:solidFill>
                  <a:schemeClr val="accent6">
                    <a:lumMod val="75000"/>
                  </a:schemeClr>
                </a:solidFill>
                <a:latin typeface="Arial" panose="020B0604020202020204" pitchFamily="34" charset="0"/>
                <a:cs typeface="Arial" panose="020B0604020202020204" pitchFamily="34" charset="0"/>
              </a:rPr>
              <a:t>the</a:t>
            </a:r>
            <a:r>
              <a:rPr lang="pt-BR" sz="750" dirty="0">
                <a:solidFill>
                  <a:schemeClr val="accent6">
                    <a:lumMod val="75000"/>
                  </a:schemeClr>
                </a:solidFill>
                <a:latin typeface="Arial" panose="020B0604020202020204" pitchFamily="34" charset="0"/>
                <a:cs typeface="Arial" panose="020B0604020202020204" pitchFamily="34" charset="0"/>
              </a:rPr>
              <a:t> world</a:t>
            </a:r>
          </a:p>
        </p:txBody>
      </p:sp>
    </p:spTree>
    <p:extLst>
      <p:ext uri="{BB962C8B-B14F-4D97-AF65-F5344CB8AC3E}">
        <p14:creationId xmlns:p14="http://schemas.microsoft.com/office/powerpoint/2010/main" val="405169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 y="0"/>
            <a:ext cx="10684393" cy="7561263"/>
          </a:xfrm>
          <a:prstGeom prst="rect">
            <a:avLst/>
          </a:prstGeom>
        </p:spPr>
      </p:pic>
    </p:spTree>
    <p:extLst>
      <p:ext uri="{BB962C8B-B14F-4D97-AF65-F5344CB8AC3E}">
        <p14:creationId xmlns:p14="http://schemas.microsoft.com/office/powerpoint/2010/main" val="3183948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lide Final">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apa da Apresentaç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9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21753</TotalTime>
  <Words>320</Words>
  <Application>Microsoft Office PowerPoint</Application>
  <PresentationFormat>Personalizar</PresentationFormat>
  <Paragraphs>28</Paragraphs>
  <Slides>21</Slides>
  <Notes>2</Notes>
  <HiddenSlides>0</HiddenSlides>
  <MMClips>0</MMClips>
  <ScaleCrop>false</ScaleCrop>
  <HeadingPairs>
    <vt:vector size="6" baseType="variant">
      <vt:variant>
        <vt:lpstr>Fontes usadas</vt:lpstr>
      </vt:variant>
      <vt:variant>
        <vt:i4>4</vt:i4>
      </vt:variant>
      <vt:variant>
        <vt:lpstr>Tema</vt:lpstr>
      </vt:variant>
      <vt:variant>
        <vt:i4>7</vt:i4>
      </vt:variant>
      <vt:variant>
        <vt:lpstr>Títulos de slides</vt:lpstr>
      </vt:variant>
      <vt:variant>
        <vt:i4>21</vt:i4>
      </vt:variant>
    </vt:vector>
  </HeadingPairs>
  <TitlesOfParts>
    <vt:vector size="32" baseType="lpstr">
      <vt:lpstr>Arial</vt:lpstr>
      <vt:lpstr>Calibri</vt:lpstr>
      <vt:lpstr>Itau Display</vt:lpstr>
      <vt:lpstr>Verdana</vt:lpstr>
      <vt:lpstr>Slide Final</vt:lpstr>
      <vt:lpstr>4_Conteúdo do Slide</vt:lpstr>
      <vt:lpstr>Conteúdo do Slide</vt:lpstr>
      <vt:lpstr>1_Capa da Apresentação</vt:lpstr>
      <vt:lpstr>29_Conteúdo do Slide</vt:lpstr>
      <vt:lpstr>7_Conteúdo do Slide</vt:lpstr>
      <vt:lpstr>9_Conteúdo do Slide</vt:lpstr>
      <vt:lpstr>Apresentação do PowerPoint</vt:lpstr>
      <vt:lpstr>Disclaimer</vt:lpstr>
      <vt:lpstr>Apresentação do PowerPoint</vt:lpstr>
      <vt:lpstr>Apresentação do PowerPoint</vt:lpstr>
      <vt:lpstr>Apresentação do PowerPoint</vt:lpstr>
      <vt:lpstr>Apresentação do PowerPoint</vt:lpstr>
      <vt:lpstr>Apresentação do PowerPoint</vt:lpstr>
      <vt:lpstr>Company Overview: Strategic Location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giovana</dc:creator>
  <cp:lastModifiedBy>Stella Maris Abellan</cp:lastModifiedBy>
  <cp:revision>474</cp:revision>
  <dcterms:created xsi:type="dcterms:W3CDTF">2012-09-14T12:11:07Z</dcterms:created>
  <dcterms:modified xsi:type="dcterms:W3CDTF">2021-12-23T11:33:19Z</dcterms:modified>
</cp:coreProperties>
</file>